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mbria Math" panose="02040503050406030204" pitchFamily="18" charset="0"/>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Canva Sans Bold Italics" panose="020B0604020202020204" charset="0"/>
      <p:regular r:id="rId18"/>
    </p:embeddedFont>
    <p:embeddedFont>
      <p:font typeface="Open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10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4127087" y="1028700"/>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4046"/>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61520" y="-1365990"/>
            <a:ext cx="8232209" cy="82322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AC9C">
                <a:alpha val="27843"/>
              </a:srgbClr>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821553" y="7069596"/>
            <a:ext cx="1459136" cy="14591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alpha val="64706"/>
              </a:srgbClr>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209420" y="2174665"/>
            <a:ext cx="4777738" cy="5937669"/>
            <a:chOff x="0" y="0"/>
            <a:chExt cx="5108702" cy="6348984"/>
          </a:xfrm>
        </p:grpSpPr>
        <p:sp>
          <p:nvSpPr>
            <p:cNvPr id="12" name="Freeform 12"/>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txBody>
            <a:bodyPr/>
            <a:lstStyle/>
            <a:p>
              <a:endParaRPr lang="en-IN"/>
            </a:p>
          </p:txBody>
        </p:sp>
      </p:grpSp>
      <p:sp>
        <p:nvSpPr>
          <p:cNvPr id="13" name="Freeform 13"/>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Freeform 14"/>
          <p:cNvSpPr/>
          <p:nvPr/>
        </p:nvSpPr>
        <p:spPr>
          <a:xfrm>
            <a:off x="14245132" y="115144"/>
            <a:ext cx="3975515" cy="4754574"/>
          </a:xfrm>
          <a:custGeom>
            <a:avLst/>
            <a:gdLst/>
            <a:ahLst/>
            <a:cxnLst/>
            <a:rect l="l" t="t" r="r" b="b"/>
            <a:pathLst>
              <a:path w="3975515" h="4754574">
                <a:moveTo>
                  <a:pt x="0" y="0"/>
                </a:moveTo>
                <a:lnTo>
                  <a:pt x="3975515" y="0"/>
                </a:lnTo>
                <a:lnTo>
                  <a:pt x="3975515" y="4754575"/>
                </a:lnTo>
                <a:lnTo>
                  <a:pt x="0" y="4754575"/>
                </a:lnTo>
                <a:lnTo>
                  <a:pt x="0" y="0"/>
                </a:lnTo>
                <a:close/>
              </a:path>
            </a:pathLst>
          </a:custGeom>
          <a:blipFill>
            <a:blip r:embed="rId5"/>
            <a:stretch>
              <a:fillRect b="-2009"/>
            </a:stretch>
          </a:blipFill>
        </p:spPr>
        <p:txBody>
          <a:bodyPr/>
          <a:lstStyle/>
          <a:p>
            <a:endParaRPr lang="en-IN"/>
          </a:p>
        </p:txBody>
      </p:sp>
      <p:sp>
        <p:nvSpPr>
          <p:cNvPr id="15" name="TextBox 15"/>
          <p:cNvSpPr txBox="1"/>
          <p:nvPr/>
        </p:nvSpPr>
        <p:spPr>
          <a:xfrm>
            <a:off x="4568318" y="1767272"/>
            <a:ext cx="7947391" cy="1631295"/>
          </a:xfrm>
          <a:prstGeom prst="rect">
            <a:avLst/>
          </a:prstGeom>
        </p:spPr>
        <p:txBody>
          <a:bodyPr lIns="0" tIns="0" rIns="0" bIns="0" rtlCol="0" anchor="t">
            <a:spAutoFit/>
          </a:bodyPr>
          <a:lstStyle/>
          <a:p>
            <a:pPr>
              <a:lnSpc>
                <a:spcPts val="6181"/>
              </a:lnSpc>
            </a:pPr>
            <a:r>
              <a:rPr lang="en-US" sz="6792" b="1" dirty="0">
                <a:solidFill>
                  <a:srgbClr val="FFFFFF"/>
                </a:solidFill>
                <a:latin typeface="Arial" panose="020B0604020202020204" pitchFamily="34" charset="0"/>
                <a:cs typeface="Arial" panose="020B0604020202020204" pitchFamily="34" charset="0"/>
              </a:rPr>
              <a:t>Cafe Management System</a:t>
            </a:r>
          </a:p>
        </p:txBody>
      </p:sp>
      <p:sp>
        <p:nvSpPr>
          <p:cNvPr id="16" name="TextBox 16"/>
          <p:cNvSpPr txBox="1"/>
          <p:nvPr/>
        </p:nvSpPr>
        <p:spPr>
          <a:xfrm>
            <a:off x="5043073" y="4732779"/>
            <a:ext cx="8482540" cy="2374240"/>
          </a:xfrm>
          <a:prstGeom prst="rect">
            <a:avLst/>
          </a:prstGeom>
        </p:spPr>
        <p:txBody>
          <a:bodyPr lIns="0" tIns="0" rIns="0" bIns="0" rtlCol="0" anchor="t">
            <a:spAutoFit/>
          </a:bodyPr>
          <a:lstStyle/>
          <a:p>
            <a:pPr>
              <a:lnSpc>
                <a:spcPts val="5630"/>
              </a:lnSpc>
            </a:pPr>
            <a:r>
              <a:rPr lang="en-US" sz="4021" dirty="0">
                <a:solidFill>
                  <a:srgbClr val="FFFFFF"/>
                </a:solidFill>
                <a:latin typeface="Cambria Math" panose="02040503050406030204" pitchFamily="18" charset="0"/>
                <a:ea typeface="Cambria Math" panose="02040503050406030204" pitchFamily="18" charset="0"/>
              </a:rPr>
              <a:t>PRESENTED BY:-</a:t>
            </a:r>
          </a:p>
          <a:p>
            <a:pPr>
              <a:lnSpc>
                <a:spcPts val="4414"/>
              </a:lnSpc>
            </a:pPr>
            <a:r>
              <a:rPr lang="en-US" sz="3153" dirty="0">
                <a:solidFill>
                  <a:srgbClr val="FFFFFF"/>
                </a:solidFill>
                <a:latin typeface="Cambria Math" panose="02040503050406030204" pitchFamily="18" charset="0"/>
                <a:ea typeface="Cambria Math" panose="02040503050406030204" pitchFamily="18" charset="0"/>
              </a:rPr>
              <a:t>ABHILASH DAS-230720100017</a:t>
            </a:r>
          </a:p>
          <a:p>
            <a:pPr>
              <a:lnSpc>
                <a:spcPts val="4414"/>
              </a:lnSpc>
            </a:pPr>
            <a:endParaRPr lang="en-US" sz="3153" dirty="0">
              <a:solidFill>
                <a:srgbClr val="FFFFFF"/>
              </a:solidFill>
              <a:latin typeface="Canva Sans Bold"/>
            </a:endParaRPr>
          </a:p>
          <a:p>
            <a:pPr>
              <a:lnSpc>
                <a:spcPts val="4414"/>
              </a:lnSpc>
            </a:pPr>
            <a:endParaRPr lang="en-US" sz="3153" dirty="0">
              <a:solidFill>
                <a:srgbClr val="FFFFFF"/>
              </a:solidFill>
              <a:latin typeface="Canva Sans Bold"/>
            </a:endParaRPr>
          </a:p>
        </p:txBody>
      </p:sp>
      <p:sp>
        <p:nvSpPr>
          <p:cNvPr id="17" name="TextBox 17"/>
          <p:cNvSpPr txBox="1"/>
          <p:nvPr/>
        </p:nvSpPr>
        <p:spPr>
          <a:xfrm>
            <a:off x="13345812" y="8441231"/>
            <a:ext cx="4241270" cy="1260865"/>
          </a:xfrm>
          <a:prstGeom prst="rect">
            <a:avLst/>
          </a:prstGeom>
        </p:spPr>
        <p:txBody>
          <a:bodyPr lIns="0" tIns="0" rIns="0" bIns="0" rtlCol="0" anchor="t">
            <a:spAutoFit/>
          </a:bodyPr>
          <a:lstStyle/>
          <a:p>
            <a:pPr>
              <a:lnSpc>
                <a:spcPts val="5630"/>
              </a:lnSpc>
            </a:pPr>
            <a:r>
              <a:rPr lang="en-US" sz="4021" dirty="0">
                <a:solidFill>
                  <a:srgbClr val="FFFFFF"/>
                </a:solidFill>
                <a:latin typeface="Calibri" panose="020F0502020204030204" pitchFamily="34" charset="0"/>
                <a:ea typeface="Calibri" panose="020F0502020204030204" pitchFamily="34" charset="0"/>
                <a:cs typeface="Calibri" panose="020F0502020204030204" pitchFamily="34" charset="0"/>
              </a:rPr>
              <a:t>GUIDED BY:-</a:t>
            </a:r>
          </a:p>
          <a:p>
            <a:pPr>
              <a:lnSpc>
                <a:spcPts val="4414"/>
              </a:lnSpc>
            </a:pPr>
            <a:r>
              <a:rPr lang="en-US" sz="3153" dirty="0">
                <a:solidFill>
                  <a:srgbClr val="FFFFFF"/>
                </a:solidFill>
                <a:latin typeface="Calibri" panose="020F0502020204030204" pitchFamily="34" charset="0"/>
                <a:ea typeface="Calibri" panose="020F0502020204030204" pitchFamily="34" charset="0"/>
                <a:cs typeface="Calibri" panose="020F0502020204030204" pitchFamily="34" charset="0"/>
              </a:rPr>
              <a:t> Swarupa </a:t>
            </a:r>
            <a:r>
              <a:rPr lang="en-US" sz="3153" dirty="0" err="1">
                <a:solidFill>
                  <a:srgbClr val="FFFFFF"/>
                </a:solidFill>
                <a:latin typeface="Calibri" panose="020F0502020204030204" pitchFamily="34" charset="0"/>
                <a:ea typeface="Calibri" panose="020F0502020204030204" pitchFamily="34" charset="0"/>
                <a:cs typeface="Calibri" panose="020F0502020204030204" pitchFamily="34" charset="0"/>
              </a:rPr>
              <a:t>Pattnaik</a:t>
            </a:r>
            <a:endParaRPr lang="en-US" sz="3153"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437299" y="119641"/>
            <a:ext cx="11597079" cy="10047719"/>
          </a:xfrm>
          <a:custGeom>
            <a:avLst/>
            <a:gdLst/>
            <a:ahLst/>
            <a:cxnLst/>
            <a:rect l="l" t="t" r="r" b="b"/>
            <a:pathLst>
              <a:path w="11597079" h="10047719">
                <a:moveTo>
                  <a:pt x="0" y="0"/>
                </a:moveTo>
                <a:lnTo>
                  <a:pt x="11597079" y="0"/>
                </a:lnTo>
                <a:lnTo>
                  <a:pt x="11597079" y="10047718"/>
                </a:lnTo>
                <a:lnTo>
                  <a:pt x="0" y="1004771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914400"/>
            <a:ext cx="2672358" cy="979173"/>
          </a:xfrm>
          <a:prstGeom prst="rect">
            <a:avLst/>
          </a:prstGeom>
        </p:spPr>
        <p:txBody>
          <a:bodyPr lIns="0" tIns="0" rIns="0" bIns="0" rtlCol="0" anchor="t">
            <a:spAutoFit/>
          </a:bodyPr>
          <a:lstStyle/>
          <a:p>
            <a:pPr algn="ctr">
              <a:lnSpc>
                <a:spcPts val="7979"/>
              </a:lnSpc>
              <a:spcBef>
                <a:spcPct val="0"/>
              </a:spcBef>
            </a:pPr>
            <a:r>
              <a:rPr lang="en-US" sz="5699" dirty="0">
                <a:solidFill>
                  <a:srgbClr val="FFFFFF"/>
                </a:solidFill>
                <a:latin typeface="Open Sans Bold"/>
              </a:rPr>
              <a:t>CONT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1815404" y="2945290"/>
            <a:ext cx="14657192" cy="5057646"/>
          </a:xfrm>
          <a:custGeom>
            <a:avLst/>
            <a:gdLst/>
            <a:ahLst/>
            <a:cxnLst/>
            <a:rect l="l" t="t" r="r" b="b"/>
            <a:pathLst>
              <a:path w="14657192" h="5057646">
                <a:moveTo>
                  <a:pt x="0" y="0"/>
                </a:moveTo>
                <a:lnTo>
                  <a:pt x="14657192" y="0"/>
                </a:lnTo>
                <a:lnTo>
                  <a:pt x="14657192" y="5057646"/>
                </a:lnTo>
                <a:lnTo>
                  <a:pt x="0" y="505764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43864" y="49527"/>
            <a:ext cx="2672358" cy="979173"/>
          </a:xfrm>
          <a:prstGeom prst="rect">
            <a:avLst/>
          </a:prstGeom>
        </p:spPr>
        <p:txBody>
          <a:bodyPr lIns="0" tIns="0" rIns="0" bIns="0" rtlCol="0" anchor="t">
            <a:spAutoFit/>
          </a:bodyPr>
          <a:lstStyle/>
          <a:p>
            <a:pPr algn="ctr">
              <a:lnSpc>
                <a:spcPts val="7979"/>
              </a:lnSpc>
              <a:spcBef>
                <a:spcPct val="0"/>
              </a:spcBef>
            </a:pPr>
            <a:r>
              <a:rPr lang="en-US" sz="5699" dirty="0">
                <a:solidFill>
                  <a:srgbClr val="FFFFFF"/>
                </a:solidFill>
                <a:latin typeface="Open Sans Bold"/>
              </a:rPr>
              <a:t>CONT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12126443" y="2965747"/>
            <a:ext cx="5446842" cy="6537042"/>
          </a:xfrm>
          <a:custGeom>
            <a:avLst/>
            <a:gdLst/>
            <a:ahLst/>
            <a:cxnLst/>
            <a:rect l="l" t="t" r="r" b="b"/>
            <a:pathLst>
              <a:path w="5446842" h="6537042">
                <a:moveTo>
                  <a:pt x="0" y="0"/>
                </a:moveTo>
                <a:lnTo>
                  <a:pt x="5446843" y="0"/>
                </a:lnTo>
                <a:lnTo>
                  <a:pt x="5446843" y="6537042"/>
                </a:lnTo>
                <a:lnTo>
                  <a:pt x="0" y="6537042"/>
                </a:lnTo>
                <a:lnTo>
                  <a:pt x="0" y="0"/>
                </a:lnTo>
                <a:close/>
              </a:path>
            </a:pathLst>
          </a:custGeom>
          <a:blipFill>
            <a:blip r:embed="rId2"/>
            <a:stretch>
              <a:fillRect t="-1706" r="-9832"/>
            </a:stretch>
          </a:blipFill>
        </p:spPr>
        <p:txBody>
          <a:bodyPr/>
          <a:lstStyle/>
          <a:p>
            <a:endParaRPr lang="en-IN"/>
          </a:p>
        </p:txBody>
      </p:sp>
      <p:sp>
        <p:nvSpPr>
          <p:cNvPr id="3" name="Freeform 3"/>
          <p:cNvSpPr/>
          <p:nvPr/>
        </p:nvSpPr>
        <p:spPr>
          <a:xfrm>
            <a:off x="134967" y="2965747"/>
            <a:ext cx="5701439" cy="6348280"/>
          </a:xfrm>
          <a:custGeom>
            <a:avLst/>
            <a:gdLst/>
            <a:ahLst/>
            <a:cxnLst/>
            <a:rect l="l" t="t" r="r" b="b"/>
            <a:pathLst>
              <a:path w="5701439" h="6348280">
                <a:moveTo>
                  <a:pt x="0" y="0"/>
                </a:moveTo>
                <a:lnTo>
                  <a:pt x="5701439" y="0"/>
                </a:lnTo>
                <a:lnTo>
                  <a:pt x="5701439" y="6348280"/>
                </a:lnTo>
                <a:lnTo>
                  <a:pt x="0" y="6348280"/>
                </a:lnTo>
                <a:lnTo>
                  <a:pt x="0" y="0"/>
                </a:lnTo>
                <a:close/>
              </a:path>
            </a:pathLst>
          </a:custGeom>
          <a:blipFill>
            <a:blip r:embed="rId3"/>
            <a:stretch>
              <a:fillRect t="-4921"/>
            </a:stretch>
          </a:blipFill>
        </p:spPr>
        <p:txBody>
          <a:bodyPr/>
          <a:lstStyle/>
          <a:p>
            <a:endParaRPr lang="en-IN"/>
          </a:p>
        </p:txBody>
      </p:sp>
      <p:sp>
        <p:nvSpPr>
          <p:cNvPr id="4" name="Freeform 4"/>
          <p:cNvSpPr/>
          <p:nvPr/>
        </p:nvSpPr>
        <p:spPr>
          <a:xfrm>
            <a:off x="6056780" y="2965747"/>
            <a:ext cx="5667999" cy="4031390"/>
          </a:xfrm>
          <a:custGeom>
            <a:avLst/>
            <a:gdLst/>
            <a:ahLst/>
            <a:cxnLst/>
            <a:rect l="l" t="t" r="r" b="b"/>
            <a:pathLst>
              <a:path w="5667999" h="4031390">
                <a:moveTo>
                  <a:pt x="0" y="0"/>
                </a:moveTo>
                <a:lnTo>
                  <a:pt x="5667999" y="0"/>
                </a:lnTo>
                <a:lnTo>
                  <a:pt x="5667999" y="4031390"/>
                </a:lnTo>
                <a:lnTo>
                  <a:pt x="0" y="4031390"/>
                </a:lnTo>
                <a:lnTo>
                  <a:pt x="0" y="0"/>
                </a:lnTo>
                <a:close/>
              </a:path>
            </a:pathLst>
          </a:custGeom>
          <a:blipFill>
            <a:blip r:embed="rId4"/>
            <a:stretch>
              <a:fillRect l="-559" r="-1362"/>
            </a:stretch>
          </a:blipFill>
        </p:spPr>
        <p:txBody>
          <a:bodyPr/>
          <a:lstStyle/>
          <a:p>
            <a:endParaRPr lang="en-IN"/>
          </a:p>
        </p:txBody>
      </p:sp>
      <p:sp>
        <p:nvSpPr>
          <p:cNvPr id="5" name="TextBox 5"/>
          <p:cNvSpPr txBox="1"/>
          <p:nvPr/>
        </p:nvSpPr>
        <p:spPr>
          <a:xfrm>
            <a:off x="488493" y="481963"/>
            <a:ext cx="3590568" cy="979173"/>
          </a:xfrm>
          <a:prstGeom prst="rect">
            <a:avLst/>
          </a:prstGeom>
        </p:spPr>
        <p:txBody>
          <a:bodyPr lIns="0" tIns="0" rIns="0" bIns="0" rtlCol="0" anchor="t">
            <a:spAutoFit/>
          </a:bodyPr>
          <a:lstStyle/>
          <a:p>
            <a:pPr algn="ctr">
              <a:lnSpc>
                <a:spcPts val="7979"/>
              </a:lnSpc>
              <a:spcBef>
                <a:spcPct val="0"/>
              </a:spcBef>
            </a:pPr>
            <a:r>
              <a:rPr lang="en-US" sz="5699" dirty="0">
                <a:solidFill>
                  <a:srgbClr val="FFFFFF"/>
                </a:solidFill>
                <a:latin typeface="Open Sans Bold"/>
              </a:rPr>
              <a:t>OUTPUT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3961527" y="2656170"/>
            <a:ext cx="10035773" cy="5121188"/>
            <a:chOff x="309029" y="1569669"/>
            <a:chExt cx="13381032" cy="6828250"/>
          </a:xfrm>
        </p:grpSpPr>
        <p:sp>
          <p:nvSpPr>
            <p:cNvPr id="3" name="TextBox 3"/>
            <p:cNvSpPr txBox="1"/>
            <p:nvPr/>
          </p:nvSpPr>
          <p:spPr>
            <a:xfrm rot="21007540">
              <a:off x="309029" y="1569669"/>
              <a:ext cx="13119584" cy="3813352"/>
            </a:xfrm>
            <a:prstGeom prst="rect">
              <a:avLst/>
            </a:prstGeom>
          </p:spPr>
          <p:txBody>
            <a:bodyPr lIns="0" tIns="0" rIns="0" bIns="0" rtlCol="0" anchor="t">
              <a:spAutoFit/>
            </a:bodyPr>
            <a:lstStyle/>
            <a:p>
              <a:pPr algn="ctr">
                <a:lnSpc>
                  <a:spcPts val="21607"/>
                </a:lnSpc>
                <a:spcBef>
                  <a:spcPct val="0"/>
                </a:spcBef>
              </a:pPr>
              <a:r>
                <a:rPr lang="en-US" sz="21607" dirty="0">
                  <a:solidFill>
                    <a:srgbClr val="F6F3E4"/>
                  </a:solidFill>
                  <a:latin typeface="+mj-lt"/>
                </a:rPr>
                <a:t>Thank</a:t>
              </a:r>
            </a:p>
          </p:txBody>
        </p:sp>
        <p:sp>
          <p:nvSpPr>
            <p:cNvPr id="4" name="TextBox 4"/>
            <p:cNvSpPr txBox="1"/>
            <p:nvPr/>
          </p:nvSpPr>
          <p:spPr>
            <a:xfrm rot="21084639">
              <a:off x="1725226" y="5075642"/>
              <a:ext cx="11964835" cy="3322277"/>
            </a:xfrm>
            <a:prstGeom prst="rect">
              <a:avLst/>
            </a:prstGeom>
          </p:spPr>
          <p:txBody>
            <a:bodyPr lIns="0" tIns="0" rIns="0" bIns="0" rtlCol="0" anchor="t">
              <a:spAutoFit/>
            </a:bodyPr>
            <a:lstStyle/>
            <a:p>
              <a:pPr algn="ctr">
                <a:lnSpc>
                  <a:spcPts val="19446"/>
                </a:lnSpc>
                <a:spcBef>
                  <a:spcPct val="0"/>
                </a:spcBef>
              </a:pPr>
              <a:r>
                <a:rPr lang="en-US" sz="19446" dirty="0">
                  <a:solidFill>
                    <a:srgbClr val="F6F3E4"/>
                  </a:solidFill>
                  <a:latin typeface="+mj-lt"/>
                </a:rPr>
                <a:t>You</a:t>
              </a:r>
              <a:r>
                <a:rPr lang="en-US" sz="19446" dirty="0">
                  <a:solidFill>
                    <a:srgbClr val="F6F3E4"/>
                  </a:solidFill>
                  <a:latin typeface="Bukhari Script Bold"/>
                </a:rPr>
                <a: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7577626" cy="10825179"/>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txBody>
            <a:bodyPr/>
            <a:lstStyle/>
            <a:p>
              <a:endParaRPr lang="en-IN"/>
            </a:p>
          </p:txBody>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txBody>
            <a:bodyPr/>
            <a:lstStyle/>
            <a:p>
              <a:endParaRPr lang="en-IN"/>
            </a:p>
          </p:txBody>
        </p:sp>
      </p:grpSp>
      <p:sp>
        <p:nvSpPr>
          <p:cNvPr id="8" name="Freeform 8"/>
          <p:cNvSpPr/>
          <p:nvPr/>
        </p:nvSpPr>
        <p:spPr>
          <a:xfrm>
            <a:off x="11984199" y="5204034"/>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9" name="Group 9"/>
          <p:cNvGrpSpPr/>
          <p:nvPr/>
        </p:nvGrpSpPr>
        <p:grpSpPr>
          <a:xfrm>
            <a:off x="-609600" y="-5710980"/>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857250"/>
            <a:ext cx="4685606" cy="1566544"/>
          </a:xfrm>
          <a:prstGeom prst="rect">
            <a:avLst/>
          </a:prstGeom>
        </p:spPr>
        <p:txBody>
          <a:bodyPr lIns="0" tIns="0" rIns="0" bIns="0" rtlCol="0" anchor="t">
            <a:spAutoFit/>
          </a:bodyPr>
          <a:lstStyle/>
          <a:p>
            <a:pPr algn="ctr">
              <a:lnSpc>
                <a:spcPts val="12880"/>
              </a:lnSpc>
            </a:pPr>
            <a:r>
              <a:rPr lang="en-US" sz="9200" dirty="0">
                <a:solidFill>
                  <a:srgbClr val="B49567"/>
                </a:solidFill>
                <a:latin typeface="Canva Sans Bold"/>
              </a:rPr>
              <a:t>Content</a:t>
            </a:r>
          </a:p>
        </p:txBody>
      </p:sp>
      <p:sp>
        <p:nvSpPr>
          <p:cNvPr id="13" name="TextBox 13"/>
          <p:cNvSpPr txBox="1"/>
          <p:nvPr/>
        </p:nvSpPr>
        <p:spPr>
          <a:xfrm>
            <a:off x="1142306" y="2724182"/>
            <a:ext cx="5225951"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dirty="0">
                <a:solidFill>
                  <a:srgbClr val="FFFFFF"/>
                </a:solidFill>
                <a:latin typeface="Canva Sans Bold"/>
              </a:rPr>
              <a:t>Introduction</a:t>
            </a:r>
          </a:p>
        </p:txBody>
      </p:sp>
      <p:sp>
        <p:nvSpPr>
          <p:cNvPr id="14" name="TextBox 14"/>
          <p:cNvSpPr txBox="1"/>
          <p:nvPr/>
        </p:nvSpPr>
        <p:spPr>
          <a:xfrm>
            <a:off x="654185" y="3493943"/>
            <a:ext cx="5225951"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Canva Sans Bold"/>
              </a:rPr>
              <a:t>Objective</a:t>
            </a:r>
          </a:p>
        </p:txBody>
      </p:sp>
      <p:sp>
        <p:nvSpPr>
          <p:cNvPr id="15" name="TextBox 15"/>
          <p:cNvSpPr txBox="1"/>
          <p:nvPr/>
        </p:nvSpPr>
        <p:spPr>
          <a:xfrm>
            <a:off x="1142306" y="4415801"/>
            <a:ext cx="10233350" cy="1811020"/>
          </a:xfrm>
          <a:prstGeom prst="rect">
            <a:avLst/>
          </a:prstGeom>
        </p:spPr>
        <p:txBody>
          <a:bodyPr lIns="0" tIns="0" rIns="0" bIns="0" rtlCol="0" anchor="t">
            <a:spAutoFit/>
          </a:bodyPr>
          <a:lstStyle/>
          <a:p>
            <a:pPr marL="1122679" lvl="1" indent="-561340">
              <a:lnSpc>
                <a:spcPts val="7279"/>
              </a:lnSpc>
              <a:buFont typeface="Arial"/>
              <a:buChar char="•"/>
            </a:pPr>
            <a:r>
              <a:rPr lang="en-US" sz="5199" dirty="0">
                <a:solidFill>
                  <a:srgbClr val="FFFFFF"/>
                </a:solidFill>
                <a:latin typeface="Canva Sans Bold"/>
              </a:rPr>
              <a:t>Software  &amp; Hardware Requirements</a:t>
            </a:r>
          </a:p>
        </p:txBody>
      </p:sp>
      <p:sp>
        <p:nvSpPr>
          <p:cNvPr id="16" name="TextBox 16"/>
          <p:cNvSpPr txBox="1"/>
          <p:nvPr/>
        </p:nvSpPr>
        <p:spPr>
          <a:xfrm>
            <a:off x="282604" y="6187895"/>
            <a:ext cx="7011094"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Canva Sans Bold"/>
              </a:rPr>
              <a:t>Flow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11599793" y="1153685"/>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84799" y="284687"/>
            <a:ext cx="9144000" cy="1566544"/>
          </a:xfrm>
          <a:prstGeom prst="rect">
            <a:avLst/>
          </a:prstGeom>
        </p:spPr>
        <p:txBody>
          <a:bodyPr lIns="0" tIns="0" rIns="0" bIns="0" rtlCol="0" anchor="t">
            <a:spAutoFit/>
          </a:bodyPr>
          <a:lstStyle/>
          <a:p>
            <a:pPr algn="ctr">
              <a:lnSpc>
                <a:spcPts val="12880"/>
              </a:lnSpc>
            </a:pPr>
            <a:r>
              <a:rPr lang="en-US" sz="9200" dirty="0">
                <a:solidFill>
                  <a:srgbClr val="B49567"/>
                </a:solidFill>
                <a:latin typeface="Canva Sans Bold"/>
              </a:rPr>
              <a:t>Introduction :-</a:t>
            </a:r>
          </a:p>
        </p:txBody>
      </p:sp>
      <p:sp>
        <p:nvSpPr>
          <p:cNvPr id="4" name="TextBox 4"/>
          <p:cNvSpPr txBox="1"/>
          <p:nvPr/>
        </p:nvSpPr>
        <p:spPr>
          <a:xfrm>
            <a:off x="480088" y="2571564"/>
            <a:ext cx="12463528" cy="6158057"/>
          </a:xfrm>
          <a:prstGeom prst="rect">
            <a:avLst/>
          </a:prstGeom>
        </p:spPr>
        <p:txBody>
          <a:bodyPr lIns="0" tIns="0" rIns="0" bIns="0" rtlCol="0" anchor="t">
            <a:spAutoFit/>
          </a:bodyPr>
          <a:lstStyle/>
          <a:p>
            <a:pPr>
              <a:lnSpc>
                <a:spcPts val="4454"/>
              </a:lnSpc>
            </a:pPr>
            <a:r>
              <a:rPr lang="en-US" sz="3181" dirty="0">
                <a:solidFill>
                  <a:srgbClr val="FFFFFF"/>
                </a:solidFill>
                <a:latin typeface="Canva Sans Bold"/>
              </a:rPr>
              <a:t>Café Management System is an application, which will help restaurants /cafés to optimize and control over their restaurants and cafés menu. This application helps the cafés to do all functionalities more accurately and efficiently. Café Management system reduces manual work and improves efficiency and rate of work. It is specifically designed for café billing management and order taking management system. This software helps to take food orders and display them. Also, help to maintain records in system and display total sale report. It is keeping a proper record of the bills.</a:t>
            </a:r>
          </a:p>
          <a:p>
            <a:pPr>
              <a:lnSpc>
                <a:spcPts val="4454"/>
              </a:lnSpc>
            </a:pPr>
            <a:endParaRPr lang="en-US" sz="3181" dirty="0">
              <a:solidFill>
                <a:srgbClr val="FFFFFF"/>
              </a:solidFill>
              <a:latin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925345" y="-487308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4046"/>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662542"/>
            <a:ext cx="5522516" cy="1566544"/>
          </a:xfrm>
          <a:prstGeom prst="rect">
            <a:avLst/>
          </a:prstGeom>
        </p:spPr>
        <p:txBody>
          <a:bodyPr lIns="0" tIns="0" rIns="0" bIns="0" rtlCol="0" anchor="t">
            <a:spAutoFit/>
          </a:bodyPr>
          <a:lstStyle/>
          <a:p>
            <a:pPr algn="ctr">
              <a:lnSpc>
                <a:spcPts val="12880"/>
              </a:lnSpc>
            </a:pPr>
            <a:r>
              <a:rPr lang="en-US" sz="9200">
                <a:solidFill>
                  <a:srgbClr val="B49567"/>
                </a:solidFill>
                <a:latin typeface="Canva Sans Bold"/>
              </a:rPr>
              <a:t>Objective</a:t>
            </a:r>
          </a:p>
        </p:txBody>
      </p:sp>
      <p:sp>
        <p:nvSpPr>
          <p:cNvPr id="6" name="TextBox 6"/>
          <p:cNvSpPr txBox="1"/>
          <p:nvPr/>
        </p:nvSpPr>
        <p:spPr>
          <a:xfrm>
            <a:off x="379674" y="2880730"/>
            <a:ext cx="13790530" cy="6152349"/>
          </a:xfrm>
          <a:prstGeom prst="rect">
            <a:avLst/>
          </a:prstGeom>
        </p:spPr>
        <p:txBody>
          <a:bodyPr lIns="0" tIns="0" rIns="0" bIns="0" rtlCol="0" anchor="t">
            <a:spAutoFit/>
          </a:bodyPr>
          <a:lstStyle/>
          <a:p>
            <a:pPr>
              <a:lnSpc>
                <a:spcPts val="5460"/>
              </a:lnSpc>
            </a:pPr>
            <a:r>
              <a:rPr lang="en-US" sz="3900" dirty="0">
                <a:solidFill>
                  <a:srgbClr val="FFFFFF"/>
                </a:solidFill>
                <a:latin typeface="Canva Sans Bold"/>
              </a:rPr>
              <a:t>The project aim and objectives that we will achieve after the completion of this project are  :-</a:t>
            </a:r>
          </a:p>
          <a:p>
            <a:pPr>
              <a:lnSpc>
                <a:spcPts val="5460"/>
              </a:lnSpc>
            </a:pPr>
            <a:endParaRPr lang="en-US" sz="3900" dirty="0">
              <a:solidFill>
                <a:srgbClr val="FFFFFF"/>
              </a:solidFill>
              <a:latin typeface="Canva Sans Bold"/>
            </a:endParaRPr>
          </a:p>
          <a:p>
            <a:pPr>
              <a:lnSpc>
                <a:spcPts val="5460"/>
              </a:lnSpc>
            </a:pPr>
            <a:r>
              <a:rPr lang="en-US" sz="3900" dirty="0">
                <a:solidFill>
                  <a:srgbClr val="FFFFFF"/>
                </a:solidFill>
                <a:latin typeface="Canva Sans Bold"/>
              </a:rPr>
              <a:t>1)To take orders </a:t>
            </a:r>
          </a:p>
          <a:p>
            <a:pPr>
              <a:lnSpc>
                <a:spcPts val="5460"/>
              </a:lnSpc>
            </a:pPr>
            <a:r>
              <a:rPr lang="en-US" sz="3900" dirty="0">
                <a:solidFill>
                  <a:srgbClr val="FFFFFF"/>
                </a:solidFill>
                <a:latin typeface="Canva Sans Bold"/>
              </a:rPr>
              <a:t>2)To add item</a:t>
            </a:r>
          </a:p>
          <a:p>
            <a:pPr>
              <a:lnSpc>
                <a:spcPts val="5460"/>
              </a:lnSpc>
            </a:pPr>
            <a:r>
              <a:rPr lang="en-US" sz="3900" dirty="0">
                <a:solidFill>
                  <a:srgbClr val="FFFFFF"/>
                </a:solidFill>
                <a:latin typeface="Canva Sans"/>
              </a:rPr>
              <a:t>3</a:t>
            </a:r>
            <a:r>
              <a:rPr lang="en-US" sz="3900" dirty="0">
                <a:solidFill>
                  <a:srgbClr val="FFFFFF"/>
                </a:solidFill>
                <a:latin typeface="Canva Sans Bold"/>
              </a:rPr>
              <a:t>)To display menu </a:t>
            </a:r>
          </a:p>
          <a:p>
            <a:pPr>
              <a:lnSpc>
                <a:spcPts val="5460"/>
              </a:lnSpc>
            </a:pPr>
            <a:r>
              <a:rPr lang="en-US" sz="3900" dirty="0">
                <a:solidFill>
                  <a:srgbClr val="FFFFFF"/>
                </a:solidFill>
                <a:latin typeface="Canva Sans"/>
              </a:rPr>
              <a:t>4</a:t>
            </a:r>
            <a:r>
              <a:rPr lang="en-US" sz="3900" dirty="0">
                <a:solidFill>
                  <a:srgbClr val="FFFFFF"/>
                </a:solidFill>
                <a:latin typeface="Canva Sans Bold"/>
              </a:rPr>
              <a:t>)To show bill </a:t>
            </a:r>
          </a:p>
          <a:p>
            <a:pPr>
              <a:lnSpc>
                <a:spcPts val="5460"/>
              </a:lnSpc>
            </a:pPr>
            <a:r>
              <a:rPr lang="en-US" sz="3900" dirty="0">
                <a:solidFill>
                  <a:srgbClr val="FFFFFF"/>
                </a:solidFill>
                <a:latin typeface="Canva Sans"/>
              </a:rPr>
              <a:t>5</a:t>
            </a:r>
            <a:r>
              <a:rPr lang="en-US" sz="3900" dirty="0">
                <a:solidFill>
                  <a:srgbClr val="FFFFFF"/>
                </a:solidFill>
                <a:latin typeface="Canva Sans Bold"/>
              </a:rPr>
              <a:t>)To display total sale reports</a:t>
            </a:r>
          </a:p>
          <a:p>
            <a:pPr algn="ctr">
              <a:lnSpc>
                <a:spcPts val="5460"/>
              </a:lnSpc>
            </a:pPr>
            <a:endParaRPr lang="en-US" sz="3900" dirty="0">
              <a:solidFill>
                <a:srgbClr val="FFFFFF"/>
              </a:solidFill>
              <a:latin typeface="Canva Sans Bold"/>
            </a:endParaRPr>
          </a:p>
        </p:txBody>
      </p:sp>
      <p:grpSp>
        <p:nvGrpSpPr>
          <p:cNvPr id="7" name="Group 7"/>
          <p:cNvGrpSpPr/>
          <p:nvPr/>
        </p:nvGrpSpPr>
        <p:grpSpPr>
          <a:xfrm>
            <a:off x="13258048" y="6702175"/>
            <a:ext cx="9170160" cy="917016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4046"/>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891506">
            <a:off x="14990631" y="5952977"/>
            <a:ext cx="2120551" cy="2855962"/>
          </a:xfrm>
          <a:custGeom>
            <a:avLst/>
            <a:gdLst/>
            <a:ahLst/>
            <a:cxnLst/>
            <a:rect l="l" t="t" r="r" b="b"/>
            <a:pathLst>
              <a:path w="2120551" h="2855962">
                <a:moveTo>
                  <a:pt x="0" y="0"/>
                </a:moveTo>
                <a:lnTo>
                  <a:pt x="2120552" y="0"/>
                </a:lnTo>
                <a:lnTo>
                  <a:pt x="2120552" y="2855962"/>
                </a:lnTo>
                <a:lnTo>
                  <a:pt x="0" y="2855962"/>
                </a:lnTo>
                <a:lnTo>
                  <a:pt x="0" y="0"/>
                </a:lnTo>
                <a:close/>
              </a:path>
            </a:pathLst>
          </a:custGeom>
          <a:blipFill>
            <a:blip r:embed="rId2"/>
            <a:stretch>
              <a:fillRect/>
            </a:stretch>
          </a:blipFill>
        </p:spPr>
        <p:txBody>
          <a:bodyPr/>
          <a:lstStyle/>
          <a:p>
            <a:endParaRPr lang="en-IN"/>
          </a:p>
        </p:txBody>
      </p:sp>
      <p:sp>
        <p:nvSpPr>
          <p:cNvPr id="11" name="Freeform 11"/>
          <p:cNvSpPr/>
          <p:nvPr/>
        </p:nvSpPr>
        <p:spPr>
          <a:xfrm>
            <a:off x="13473018" y="7380958"/>
            <a:ext cx="2577890" cy="2336213"/>
          </a:xfrm>
          <a:custGeom>
            <a:avLst/>
            <a:gdLst/>
            <a:ahLst/>
            <a:cxnLst/>
            <a:rect l="l" t="t" r="r" b="b"/>
            <a:pathLst>
              <a:path w="2577890" h="2336213">
                <a:moveTo>
                  <a:pt x="0" y="0"/>
                </a:moveTo>
                <a:lnTo>
                  <a:pt x="2577889" y="0"/>
                </a:lnTo>
                <a:lnTo>
                  <a:pt x="2577889" y="2336213"/>
                </a:lnTo>
                <a:lnTo>
                  <a:pt x="0" y="2336213"/>
                </a:lnTo>
                <a:lnTo>
                  <a:pt x="0" y="0"/>
                </a:lnTo>
                <a:close/>
              </a:path>
            </a:pathLst>
          </a:custGeom>
          <a:blipFill>
            <a:blip r:embed="rId3"/>
            <a:stretch>
              <a:fillRect/>
            </a:stretch>
          </a:blipFill>
        </p:spPr>
        <p:txBody>
          <a:bodyPr/>
          <a:lstStyle/>
          <a:p>
            <a:endParaRPr lang="en-IN"/>
          </a:p>
        </p:txBody>
      </p:sp>
      <p:sp>
        <p:nvSpPr>
          <p:cNvPr id="12" name="Freeform 12"/>
          <p:cNvSpPr/>
          <p:nvPr/>
        </p:nvSpPr>
        <p:spPr>
          <a:xfrm>
            <a:off x="16813236" y="7011026"/>
            <a:ext cx="1257346" cy="3076077"/>
          </a:xfrm>
          <a:custGeom>
            <a:avLst/>
            <a:gdLst/>
            <a:ahLst/>
            <a:cxnLst/>
            <a:rect l="l" t="t" r="r" b="b"/>
            <a:pathLst>
              <a:path w="1257346" h="3076077">
                <a:moveTo>
                  <a:pt x="0" y="0"/>
                </a:moveTo>
                <a:lnTo>
                  <a:pt x="1257347" y="0"/>
                </a:lnTo>
                <a:lnTo>
                  <a:pt x="1257347" y="3076077"/>
                </a:lnTo>
                <a:lnTo>
                  <a:pt x="0" y="3076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AutoShape 2"/>
          <p:cNvSpPr/>
          <p:nvPr/>
        </p:nvSpPr>
        <p:spPr>
          <a:xfrm flipV="1">
            <a:off x="9144000" y="1897380"/>
            <a:ext cx="0" cy="6492240"/>
          </a:xfrm>
          <a:prstGeom prst="line">
            <a:avLst/>
          </a:prstGeom>
          <a:ln w="3810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12741088" y="7074631"/>
            <a:ext cx="5546912" cy="4114800"/>
          </a:xfrm>
          <a:custGeom>
            <a:avLst/>
            <a:gdLst/>
            <a:ahLst/>
            <a:cxnLst/>
            <a:rect l="l" t="t" r="r" b="b"/>
            <a:pathLst>
              <a:path w="5546912" h="4114800">
                <a:moveTo>
                  <a:pt x="0" y="0"/>
                </a:moveTo>
                <a:lnTo>
                  <a:pt x="5546912" y="0"/>
                </a:lnTo>
                <a:lnTo>
                  <a:pt x="55469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241266" y="7084156"/>
            <a:ext cx="2732361" cy="3373285"/>
          </a:xfrm>
          <a:custGeom>
            <a:avLst/>
            <a:gdLst/>
            <a:ahLst/>
            <a:cxnLst/>
            <a:rect l="l" t="t" r="r" b="b"/>
            <a:pathLst>
              <a:path w="2732361" h="3373285">
                <a:moveTo>
                  <a:pt x="0" y="0"/>
                </a:moveTo>
                <a:lnTo>
                  <a:pt x="2732361" y="0"/>
                </a:lnTo>
                <a:lnTo>
                  <a:pt x="2732361" y="3373285"/>
                </a:lnTo>
                <a:lnTo>
                  <a:pt x="0" y="3373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028700" y="603288"/>
            <a:ext cx="7514168" cy="1243138"/>
          </a:xfrm>
          <a:prstGeom prst="rect">
            <a:avLst/>
          </a:prstGeom>
        </p:spPr>
        <p:txBody>
          <a:bodyPr lIns="0" tIns="0" rIns="0" bIns="0" rtlCol="0" anchor="t">
            <a:spAutoFit/>
          </a:bodyPr>
          <a:lstStyle/>
          <a:p>
            <a:pPr algn="ctr">
              <a:lnSpc>
                <a:spcPts val="10245"/>
              </a:lnSpc>
            </a:pPr>
            <a:r>
              <a:rPr lang="en-US" sz="7318" dirty="0">
                <a:solidFill>
                  <a:srgbClr val="B49567"/>
                </a:solidFill>
                <a:latin typeface="Canva Sans Bold"/>
              </a:rPr>
              <a:t>Requirements</a:t>
            </a:r>
          </a:p>
        </p:txBody>
      </p:sp>
      <p:sp>
        <p:nvSpPr>
          <p:cNvPr id="6" name="TextBox 6"/>
          <p:cNvSpPr txBox="1"/>
          <p:nvPr/>
        </p:nvSpPr>
        <p:spPr>
          <a:xfrm>
            <a:off x="1124914" y="2710414"/>
            <a:ext cx="7533283" cy="887095"/>
          </a:xfrm>
          <a:prstGeom prst="rect">
            <a:avLst/>
          </a:prstGeom>
        </p:spPr>
        <p:txBody>
          <a:bodyPr lIns="0" tIns="0" rIns="0" bIns="0" rtlCol="0" anchor="t">
            <a:spAutoFit/>
          </a:bodyPr>
          <a:lstStyle/>
          <a:p>
            <a:pPr algn="ctr">
              <a:lnSpc>
                <a:spcPts val="7279"/>
              </a:lnSpc>
            </a:pPr>
            <a:r>
              <a:rPr lang="en-US" sz="5199" dirty="0">
                <a:solidFill>
                  <a:srgbClr val="B49567"/>
                </a:solidFill>
                <a:latin typeface="Canva Sans Bold"/>
              </a:rPr>
              <a:t>Hardware Requirement</a:t>
            </a:r>
          </a:p>
        </p:txBody>
      </p:sp>
      <p:sp>
        <p:nvSpPr>
          <p:cNvPr id="7" name="TextBox 7"/>
          <p:cNvSpPr txBox="1"/>
          <p:nvPr/>
        </p:nvSpPr>
        <p:spPr>
          <a:xfrm>
            <a:off x="9974957" y="2710414"/>
            <a:ext cx="7284343" cy="887095"/>
          </a:xfrm>
          <a:prstGeom prst="rect">
            <a:avLst/>
          </a:prstGeom>
        </p:spPr>
        <p:txBody>
          <a:bodyPr lIns="0" tIns="0" rIns="0" bIns="0" rtlCol="0" anchor="t">
            <a:spAutoFit/>
          </a:bodyPr>
          <a:lstStyle/>
          <a:p>
            <a:pPr algn="ctr">
              <a:lnSpc>
                <a:spcPts val="7279"/>
              </a:lnSpc>
            </a:pPr>
            <a:r>
              <a:rPr lang="en-US" sz="5199">
                <a:solidFill>
                  <a:srgbClr val="B49567"/>
                </a:solidFill>
                <a:latin typeface="Canva Sans Bold"/>
              </a:rPr>
              <a:t>Software Requirement</a:t>
            </a:r>
          </a:p>
        </p:txBody>
      </p:sp>
      <p:sp>
        <p:nvSpPr>
          <p:cNvPr id="8" name="TextBox 8"/>
          <p:cNvSpPr txBox="1"/>
          <p:nvPr/>
        </p:nvSpPr>
        <p:spPr>
          <a:xfrm>
            <a:off x="965502" y="4256405"/>
            <a:ext cx="2636242"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Laptop :</a:t>
            </a:r>
          </a:p>
        </p:txBody>
      </p:sp>
      <p:sp>
        <p:nvSpPr>
          <p:cNvPr id="9" name="TextBox 9"/>
          <p:cNvSpPr txBox="1"/>
          <p:nvPr/>
        </p:nvSpPr>
        <p:spPr>
          <a:xfrm>
            <a:off x="838777" y="5231123"/>
            <a:ext cx="7960065" cy="662954"/>
          </a:xfrm>
          <a:prstGeom prst="rect">
            <a:avLst/>
          </a:prstGeom>
        </p:spPr>
        <p:txBody>
          <a:bodyPr wrap="square" lIns="0" tIns="0" rIns="0" bIns="0" rtlCol="0" anchor="t">
            <a:spAutoFit/>
          </a:bodyPr>
          <a:lstStyle/>
          <a:p>
            <a:pPr marL="841890" lvl="1" indent="-420945" algn="ctr">
              <a:lnSpc>
                <a:spcPts val="5459"/>
              </a:lnSpc>
              <a:buFont typeface="Arial"/>
              <a:buChar char="•"/>
            </a:pPr>
            <a:r>
              <a:rPr lang="en-US" sz="3899" dirty="0">
                <a:solidFill>
                  <a:srgbClr val="FFFFFF"/>
                </a:solidFill>
                <a:latin typeface="Canva Sans Bold"/>
              </a:rPr>
              <a:t>HDD: </a:t>
            </a:r>
            <a:r>
              <a:rPr lang="en-US" sz="3899" dirty="0">
                <a:solidFill>
                  <a:srgbClr val="FFFFFF"/>
                </a:solidFill>
                <a:latin typeface="Canva Sans Bold Italics"/>
              </a:rPr>
              <a:t>250gb</a:t>
            </a:r>
            <a:r>
              <a:rPr lang="en-US" sz="3899" dirty="0">
                <a:solidFill>
                  <a:srgbClr val="FFFFFF"/>
                </a:solidFill>
                <a:latin typeface="Canva Sans Bold"/>
              </a:rPr>
              <a:t> onwards</a:t>
            </a:r>
          </a:p>
        </p:txBody>
      </p:sp>
      <p:sp>
        <p:nvSpPr>
          <p:cNvPr id="10" name="TextBox 10"/>
          <p:cNvSpPr txBox="1"/>
          <p:nvPr/>
        </p:nvSpPr>
        <p:spPr>
          <a:xfrm>
            <a:off x="838616" y="5824923"/>
            <a:ext cx="7474425" cy="662954"/>
          </a:xfrm>
          <a:prstGeom prst="rect">
            <a:avLst/>
          </a:prstGeom>
        </p:spPr>
        <p:txBody>
          <a:bodyPr wrap="square" lIns="0" tIns="0" rIns="0" bIns="0" rtlCol="0" anchor="t">
            <a:spAutoFit/>
          </a:bodyPr>
          <a:lstStyle/>
          <a:p>
            <a:pPr marL="841890" lvl="1" indent="-420945" algn="ctr">
              <a:lnSpc>
                <a:spcPts val="5459"/>
              </a:lnSpc>
              <a:buFont typeface="Arial"/>
              <a:buChar char="•"/>
            </a:pPr>
            <a:r>
              <a:rPr lang="en-US" sz="3899" dirty="0">
                <a:solidFill>
                  <a:srgbClr val="FFFFFF"/>
                </a:solidFill>
                <a:latin typeface="Canva Sans Bold"/>
              </a:rPr>
              <a:t>RAM: 2</a:t>
            </a:r>
            <a:r>
              <a:rPr lang="en-US" sz="3899" dirty="0">
                <a:solidFill>
                  <a:srgbClr val="FFFFFF"/>
                </a:solidFill>
                <a:latin typeface="Canva Sans Bold Italics"/>
              </a:rPr>
              <a:t>GB</a:t>
            </a:r>
            <a:r>
              <a:rPr lang="en-US" sz="3899" dirty="0">
                <a:solidFill>
                  <a:srgbClr val="FFFFFF"/>
                </a:solidFill>
                <a:latin typeface="Canva Sans Bold"/>
              </a:rPr>
              <a:t> onwards</a:t>
            </a:r>
          </a:p>
        </p:txBody>
      </p:sp>
      <p:sp>
        <p:nvSpPr>
          <p:cNvPr id="11" name="TextBox 11"/>
          <p:cNvSpPr txBox="1"/>
          <p:nvPr/>
        </p:nvSpPr>
        <p:spPr>
          <a:xfrm>
            <a:off x="641524" y="6399983"/>
            <a:ext cx="8105558" cy="1363387"/>
          </a:xfrm>
          <a:prstGeom prst="rect">
            <a:avLst/>
          </a:prstGeom>
        </p:spPr>
        <p:txBody>
          <a:bodyPr lIns="0" tIns="0" rIns="0" bIns="0" rtlCol="0" anchor="t">
            <a:spAutoFit/>
          </a:bodyPr>
          <a:lstStyle/>
          <a:p>
            <a:pPr marL="841890" lvl="1" indent="-420945" algn="ctr">
              <a:lnSpc>
                <a:spcPts val="5459"/>
              </a:lnSpc>
              <a:buFont typeface="Arial"/>
              <a:buChar char="•"/>
            </a:pPr>
            <a:r>
              <a:rPr lang="en-US" sz="3899" dirty="0">
                <a:solidFill>
                  <a:srgbClr val="FFFFFF"/>
                </a:solidFill>
                <a:latin typeface="Canva Sans Bold"/>
              </a:rPr>
              <a:t>PROCESSOR: intel i5 </a:t>
            </a:r>
          </a:p>
          <a:p>
            <a:pPr marL="420945" lvl="1" algn="ctr">
              <a:lnSpc>
                <a:spcPts val="5459"/>
              </a:lnSpc>
            </a:pPr>
            <a:r>
              <a:rPr lang="en-US" sz="3899" dirty="0">
                <a:solidFill>
                  <a:srgbClr val="FFFFFF"/>
                </a:solidFill>
                <a:latin typeface="Canva Sans Bold"/>
              </a:rPr>
              <a:t>onwards</a:t>
            </a:r>
          </a:p>
        </p:txBody>
      </p:sp>
      <p:sp>
        <p:nvSpPr>
          <p:cNvPr id="12" name="TextBox 12"/>
          <p:cNvSpPr txBox="1"/>
          <p:nvPr/>
        </p:nvSpPr>
        <p:spPr>
          <a:xfrm>
            <a:off x="9540919" y="5231123"/>
            <a:ext cx="4811911" cy="1331519"/>
          </a:xfrm>
          <a:prstGeom prst="rect">
            <a:avLst/>
          </a:prstGeom>
        </p:spPr>
        <p:txBody>
          <a:bodyPr lIns="0" tIns="0" rIns="0" bIns="0" rtlCol="0" anchor="t">
            <a:spAutoFit/>
          </a:bodyPr>
          <a:lstStyle/>
          <a:p>
            <a:pPr marL="826464" lvl="1" indent="-413232">
              <a:lnSpc>
                <a:spcPts val="5359"/>
              </a:lnSpc>
              <a:buFont typeface="Arial"/>
              <a:buChar char="•"/>
            </a:pPr>
            <a:r>
              <a:rPr lang="en-US" sz="3827">
                <a:solidFill>
                  <a:srgbClr val="FFFFFF"/>
                </a:solidFill>
                <a:latin typeface="Canva Sans Bold"/>
              </a:rPr>
              <a:t>     VS CODE</a:t>
            </a:r>
          </a:p>
          <a:p>
            <a:pPr marL="826464" lvl="1" indent="-413232">
              <a:lnSpc>
                <a:spcPts val="5359"/>
              </a:lnSpc>
              <a:buFont typeface="Arial"/>
              <a:buChar char="•"/>
            </a:pPr>
            <a:r>
              <a:rPr lang="en-US" sz="3827">
                <a:solidFill>
                  <a:srgbClr val="FFFFFF"/>
                </a:solidFill>
                <a:latin typeface="Canva Sans Bold"/>
              </a:rPr>
              <a:t>OS-WINDOWS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520915" y="710359"/>
            <a:ext cx="2775829" cy="1067963"/>
            <a:chOff x="0" y="0"/>
            <a:chExt cx="812800" cy="312714"/>
          </a:xfrm>
        </p:grpSpPr>
        <p:sp>
          <p:nvSpPr>
            <p:cNvPr id="3" name="Freeform 3"/>
            <p:cNvSpPr/>
            <p:nvPr/>
          </p:nvSpPr>
          <p:spPr>
            <a:xfrm>
              <a:off x="0" y="0"/>
              <a:ext cx="812800" cy="312714"/>
            </a:xfrm>
            <a:custGeom>
              <a:avLst/>
              <a:gdLst/>
              <a:ahLst/>
              <a:cxnLst/>
              <a:rect l="l" t="t" r="r" b="b"/>
              <a:pathLst>
                <a:path w="812800" h="312714">
                  <a:moveTo>
                    <a:pt x="609600" y="0"/>
                  </a:moveTo>
                  <a:cubicBezTo>
                    <a:pt x="721824" y="0"/>
                    <a:pt x="812800" y="70003"/>
                    <a:pt x="812800" y="156357"/>
                  </a:cubicBezTo>
                  <a:cubicBezTo>
                    <a:pt x="812800" y="242711"/>
                    <a:pt x="721824" y="312714"/>
                    <a:pt x="609600" y="312714"/>
                  </a:cubicBezTo>
                  <a:lnTo>
                    <a:pt x="203200" y="312714"/>
                  </a:lnTo>
                  <a:cubicBezTo>
                    <a:pt x="90976" y="312714"/>
                    <a:pt x="0" y="242711"/>
                    <a:pt x="0" y="156357"/>
                  </a:cubicBezTo>
                  <a:cubicBezTo>
                    <a:pt x="0" y="70003"/>
                    <a:pt x="90976" y="0"/>
                    <a:pt x="203200" y="0"/>
                  </a:cubicBezTo>
                  <a:close/>
                </a:path>
              </a:pathLst>
            </a:custGeom>
            <a:solidFill>
              <a:srgbClr val="F2EBDD"/>
            </a:solidFill>
          </p:spPr>
          <p:txBody>
            <a:bodyPr/>
            <a:lstStyle/>
            <a:p>
              <a:endParaRPr lang="en-IN"/>
            </a:p>
          </p:txBody>
        </p:sp>
        <p:sp>
          <p:nvSpPr>
            <p:cNvPr id="4" name="TextBox 4"/>
            <p:cNvSpPr txBox="1"/>
            <p:nvPr/>
          </p:nvSpPr>
          <p:spPr>
            <a:xfrm>
              <a:off x="0" y="-66675"/>
              <a:ext cx="812800" cy="379389"/>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START</a:t>
              </a:r>
            </a:p>
          </p:txBody>
        </p:sp>
      </p:grpSp>
      <p:grpSp>
        <p:nvGrpSpPr>
          <p:cNvPr id="5" name="Group 5"/>
          <p:cNvGrpSpPr/>
          <p:nvPr/>
        </p:nvGrpSpPr>
        <p:grpSpPr>
          <a:xfrm>
            <a:off x="14427923" y="2266664"/>
            <a:ext cx="2957294" cy="1325219"/>
            <a:chOff x="0" y="0"/>
            <a:chExt cx="865935" cy="388042"/>
          </a:xfrm>
        </p:grpSpPr>
        <p:sp>
          <p:nvSpPr>
            <p:cNvPr id="6" name="Freeform 6"/>
            <p:cNvSpPr/>
            <p:nvPr/>
          </p:nvSpPr>
          <p:spPr>
            <a:xfrm>
              <a:off x="0" y="0"/>
              <a:ext cx="865935" cy="388042"/>
            </a:xfrm>
            <a:custGeom>
              <a:avLst/>
              <a:gdLst/>
              <a:ahLst/>
              <a:cxnLst/>
              <a:rect l="l" t="t" r="r" b="b"/>
              <a:pathLst>
                <a:path w="865935" h="388042">
                  <a:moveTo>
                    <a:pt x="203200" y="0"/>
                  </a:moveTo>
                  <a:lnTo>
                    <a:pt x="865935" y="0"/>
                  </a:lnTo>
                  <a:lnTo>
                    <a:pt x="662735" y="388042"/>
                  </a:lnTo>
                  <a:lnTo>
                    <a:pt x="0" y="388042"/>
                  </a:lnTo>
                  <a:lnTo>
                    <a:pt x="203200" y="0"/>
                  </a:lnTo>
                  <a:close/>
                </a:path>
              </a:pathLst>
            </a:custGeom>
            <a:solidFill>
              <a:srgbClr val="F2EBDD"/>
            </a:solidFill>
          </p:spPr>
          <p:txBody>
            <a:bodyPr/>
            <a:lstStyle/>
            <a:p>
              <a:endParaRPr lang="en-IN"/>
            </a:p>
          </p:txBody>
        </p:sp>
        <p:sp>
          <p:nvSpPr>
            <p:cNvPr id="7" name="TextBox 7"/>
            <p:cNvSpPr txBox="1"/>
            <p:nvPr/>
          </p:nvSpPr>
          <p:spPr>
            <a:xfrm>
              <a:off x="101600" y="-66675"/>
              <a:ext cx="662735" cy="454717"/>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LOGIN</a:t>
              </a:r>
            </a:p>
          </p:txBody>
        </p:sp>
      </p:grpSp>
      <p:grpSp>
        <p:nvGrpSpPr>
          <p:cNvPr id="8" name="Group 8"/>
          <p:cNvGrpSpPr/>
          <p:nvPr/>
        </p:nvGrpSpPr>
        <p:grpSpPr>
          <a:xfrm>
            <a:off x="14683762" y="5103803"/>
            <a:ext cx="2488235" cy="2019176"/>
            <a:chOff x="0" y="0"/>
            <a:chExt cx="728589" cy="591242"/>
          </a:xfrm>
        </p:grpSpPr>
        <p:sp>
          <p:nvSpPr>
            <p:cNvPr id="9" name="Freeform 9"/>
            <p:cNvSpPr/>
            <p:nvPr/>
          </p:nvSpPr>
          <p:spPr>
            <a:xfrm>
              <a:off x="0" y="0"/>
              <a:ext cx="728589" cy="591242"/>
            </a:xfrm>
            <a:custGeom>
              <a:avLst/>
              <a:gdLst/>
              <a:ahLst/>
              <a:cxnLst/>
              <a:rect l="l" t="t" r="r" b="b"/>
              <a:pathLst>
                <a:path w="728589" h="591242">
                  <a:moveTo>
                    <a:pt x="364294" y="0"/>
                  </a:moveTo>
                  <a:lnTo>
                    <a:pt x="728589" y="295621"/>
                  </a:lnTo>
                  <a:lnTo>
                    <a:pt x="364294" y="591242"/>
                  </a:lnTo>
                  <a:lnTo>
                    <a:pt x="0" y="295621"/>
                  </a:lnTo>
                  <a:lnTo>
                    <a:pt x="364294" y="0"/>
                  </a:lnTo>
                  <a:close/>
                </a:path>
              </a:pathLst>
            </a:custGeom>
            <a:solidFill>
              <a:srgbClr val="F2EBDD"/>
            </a:solidFill>
          </p:spPr>
          <p:txBody>
            <a:bodyPr/>
            <a:lstStyle/>
            <a:p>
              <a:endParaRPr lang="en-IN"/>
            </a:p>
          </p:txBody>
        </p:sp>
        <p:sp>
          <p:nvSpPr>
            <p:cNvPr id="10" name="TextBox 10"/>
            <p:cNvSpPr txBox="1"/>
            <p:nvPr/>
          </p:nvSpPr>
          <p:spPr>
            <a:xfrm>
              <a:off x="125226" y="34945"/>
              <a:ext cx="478136" cy="454678"/>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FOR</a:t>
              </a:r>
            </a:p>
          </p:txBody>
        </p:sp>
      </p:grpSp>
      <p:sp>
        <p:nvSpPr>
          <p:cNvPr id="11" name="AutoShape 11"/>
          <p:cNvSpPr/>
          <p:nvPr/>
        </p:nvSpPr>
        <p:spPr>
          <a:xfrm flipH="1">
            <a:off x="15906569" y="1778322"/>
            <a:ext cx="2260" cy="488342"/>
          </a:xfrm>
          <a:prstGeom prst="line">
            <a:avLst/>
          </a:prstGeom>
          <a:ln w="66675" cap="flat">
            <a:solidFill>
              <a:srgbClr val="FFFFFF"/>
            </a:solidFill>
            <a:prstDash val="solid"/>
            <a:headEnd type="none" w="sm" len="sm"/>
            <a:tailEnd type="arrow" w="med" len="sm"/>
          </a:ln>
        </p:spPr>
        <p:txBody>
          <a:bodyPr/>
          <a:lstStyle/>
          <a:p>
            <a:endParaRPr lang="en-IN"/>
          </a:p>
        </p:txBody>
      </p:sp>
      <p:sp>
        <p:nvSpPr>
          <p:cNvPr id="12" name="AutoShape 12"/>
          <p:cNvSpPr/>
          <p:nvPr/>
        </p:nvSpPr>
        <p:spPr>
          <a:xfrm>
            <a:off x="15906569" y="3591883"/>
            <a:ext cx="21310" cy="1511920"/>
          </a:xfrm>
          <a:prstGeom prst="line">
            <a:avLst/>
          </a:prstGeom>
          <a:ln w="76200" cap="flat">
            <a:solidFill>
              <a:srgbClr val="FFFFFF"/>
            </a:solidFill>
            <a:prstDash val="solid"/>
            <a:headEnd type="none" w="sm" len="sm"/>
            <a:tailEnd type="triangle" w="lg" len="med"/>
          </a:ln>
        </p:spPr>
        <p:txBody>
          <a:bodyPr/>
          <a:lstStyle/>
          <a:p>
            <a:endParaRPr lang="en-IN"/>
          </a:p>
        </p:txBody>
      </p:sp>
      <p:grpSp>
        <p:nvGrpSpPr>
          <p:cNvPr id="13" name="Group 13"/>
          <p:cNvGrpSpPr/>
          <p:nvPr/>
        </p:nvGrpSpPr>
        <p:grpSpPr>
          <a:xfrm>
            <a:off x="734243" y="4557907"/>
            <a:ext cx="3135514" cy="1776944"/>
            <a:chOff x="0" y="-66675"/>
            <a:chExt cx="834767" cy="473075"/>
          </a:xfrm>
        </p:grpSpPr>
        <p:sp>
          <p:nvSpPr>
            <p:cNvPr id="14" name="Freeform 14"/>
            <p:cNvSpPr/>
            <p:nvPr/>
          </p:nvSpPr>
          <p:spPr>
            <a:xfrm>
              <a:off x="21967" y="-4406"/>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2EBDD"/>
            </a:solidFill>
          </p:spPr>
          <p:txBody>
            <a:bodyPr/>
            <a:lstStyle/>
            <a:p>
              <a:endParaRPr lang="en-IN"/>
            </a:p>
          </p:txBody>
        </p:sp>
        <p:sp>
          <p:nvSpPr>
            <p:cNvPr id="15" name="TextBox 15"/>
            <p:cNvSpPr txBox="1"/>
            <p:nvPr/>
          </p:nvSpPr>
          <p:spPr>
            <a:xfrm>
              <a:off x="0" y="-66675"/>
              <a:ext cx="812800" cy="473075"/>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END</a:t>
              </a:r>
            </a:p>
          </p:txBody>
        </p:sp>
      </p:grpSp>
      <p:sp>
        <p:nvSpPr>
          <p:cNvPr id="16" name="AutoShape 16"/>
          <p:cNvSpPr/>
          <p:nvPr/>
        </p:nvSpPr>
        <p:spPr>
          <a:xfrm flipH="1" flipV="1">
            <a:off x="2260744" y="6334851"/>
            <a:ext cx="0" cy="1444739"/>
          </a:xfrm>
          <a:prstGeom prst="line">
            <a:avLst/>
          </a:prstGeom>
          <a:ln w="95250" cap="flat">
            <a:solidFill>
              <a:srgbClr val="FFFFFF"/>
            </a:solidFill>
            <a:prstDash val="solid"/>
            <a:headEnd type="none" w="sm" len="sm"/>
            <a:tailEnd type="triangle" w="lg" len="med"/>
          </a:ln>
        </p:spPr>
        <p:txBody>
          <a:bodyPr/>
          <a:lstStyle/>
          <a:p>
            <a:endParaRPr lang="en-IN"/>
          </a:p>
        </p:txBody>
      </p:sp>
      <p:sp>
        <p:nvSpPr>
          <p:cNvPr id="17" name="AutoShape 17"/>
          <p:cNvSpPr/>
          <p:nvPr/>
        </p:nvSpPr>
        <p:spPr>
          <a:xfrm flipH="1">
            <a:off x="17969058" y="2890328"/>
            <a:ext cx="26305" cy="3177410"/>
          </a:xfrm>
          <a:prstGeom prst="line">
            <a:avLst/>
          </a:prstGeom>
          <a:ln w="38100" cap="flat">
            <a:solidFill>
              <a:srgbClr val="FFFFFF"/>
            </a:solidFill>
            <a:prstDash val="solid"/>
            <a:headEnd type="none" w="sm" len="sm"/>
            <a:tailEnd type="none" w="sm" len="sm"/>
          </a:ln>
        </p:spPr>
        <p:txBody>
          <a:bodyPr/>
          <a:lstStyle/>
          <a:p>
            <a:endParaRPr lang="en-IN"/>
          </a:p>
        </p:txBody>
      </p:sp>
      <p:sp>
        <p:nvSpPr>
          <p:cNvPr id="18" name="AutoShape 18"/>
          <p:cNvSpPr/>
          <p:nvPr/>
        </p:nvSpPr>
        <p:spPr>
          <a:xfrm flipH="1">
            <a:off x="17038238" y="2929274"/>
            <a:ext cx="943974" cy="0"/>
          </a:xfrm>
          <a:prstGeom prst="line">
            <a:avLst/>
          </a:prstGeom>
          <a:ln w="38100" cap="flat">
            <a:solidFill>
              <a:srgbClr val="FFFFFF"/>
            </a:solidFill>
            <a:prstDash val="solid"/>
            <a:headEnd type="none" w="sm" len="sm"/>
            <a:tailEnd type="triangle" w="lg" len="med"/>
          </a:ln>
        </p:spPr>
        <p:txBody>
          <a:bodyPr/>
          <a:lstStyle/>
          <a:p>
            <a:endParaRPr lang="en-IN"/>
          </a:p>
        </p:txBody>
      </p:sp>
      <p:grpSp>
        <p:nvGrpSpPr>
          <p:cNvPr id="19" name="Group 19"/>
          <p:cNvGrpSpPr/>
          <p:nvPr/>
        </p:nvGrpSpPr>
        <p:grpSpPr>
          <a:xfrm>
            <a:off x="11017498" y="4991488"/>
            <a:ext cx="2834498" cy="2243806"/>
            <a:chOff x="0" y="0"/>
            <a:chExt cx="1026773" cy="812800"/>
          </a:xfrm>
        </p:grpSpPr>
        <p:sp>
          <p:nvSpPr>
            <p:cNvPr id="20" name="Freeform 20"/>
            <p:cNvSpPr/>
            <p:nvPr/>
          </p:nvSpPr>
          <p:spPr>
            <a:xfrm>
              <a:off x="0" y="0"/>
              <a:ext cx="1026773" cy="812800"/>
            </a:xfrm>
            <a:custGeom>
              <a:avLst/>
              <a:gdLst/>
              <a:ahLst/>
              <a:cxnLst/>
              <a:rect l="l" t="t" r="r" b="b"/>
              <a:pathLst>
                <a:path w="1026773" h="812800">
                  <a:moveTo>
                    <a:pt x="513387" y="0"/>
                  </a:moveTo>
                  <a:lnTo>
                    <a:pt x="1026773" y="406400"/>
                  </a:lnTo>
                  <a:lnTo>
                    <a:pt x="513387" y="812800"/>
                  </a:lnTo>
                  <a:lnTo>
                    <a:pt x="0" y="406400"/>
                  </a:lnTo>
                  <a:lnTo>
                    <a:pt x="513387" y="0"/>
                  </a:lnTo>
                  <a:close/>
                </a:path>
              </a:pathLst>
            </a:custGeom>
            <a:solidFill>
              <a:srgbClr val="F2EBDD"/>
            </a:solidFill>
          </p:spPr>
          <p:txBody>
            <a:bodyPr/>
            <a:lstStyle/>
            <a:p>
              <a:endParaRPr lang="en-IN"/>
            </a:p>
          </p:txBody>
        </p:sp>
        <p:sp>
          <p:nvSpPr>
            <p:cNvPr id="21" name="TextBox 21"/>
            <p:cNvSpPr txBox="1"/>
            <p:nvPr/>
          </p:nvSpPr>
          <p:spPr>
            <a:xfrm>
              <a:off x="176477" y="73025"/>
              <a:ext cx="673820" cy="600075"/>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SWITCH</a:t>
              </a:r>
            </a:p>
          </p:txBody>
        </p:sp>
      </p:grpSp>
      <p:sp>
        <p:nvSpPr>
          <p:cNvPr id="22" name="AutoShape 22"/>
          <p:cNvSpPr/>
          <p:nvPr/>
        </p:nvSpPr>
        <p:spPr>
          <a:xfrm flipH="1">
            <a:off x="13851996" y="6113391"/>
            <a:ext cx="831766" cy="0"/>
          </a:xfrm>
          <a:prstGeom prst="line">
            <a:avLst/>
          </a:prstGeom>
          <a:ln w="57150" cap="flat">
            <a:solidFill>
              <a:srgbClr val="FFFFFF"/>
            </a:solidFill>
            <a:prstDash val="solid"/>
            <a:headEnd type="none" w="sm" len="sm"/>
            <a:tailEnd type="triangle" w="lg" len="med"/>
          </a:ln>
        </p:spPr>
        <p:txBody>
          <a:bodyPr/>
          <a:lstStyle/>
          <a:p>
            <a:endParaRPr lang="en-IN"/>
          </a:p>
        </p:txBody>
      </p:sp>
      <p:grpSp>
        <p:nvGrpSpPr>
          <p:cNvPr id="23" name="Group 23"/>
          <p:cNvGrpSpPr/>
          <p:nvPr/>
        </p:nvGrpSpPr>
        <p:grpSpPr>
          <a:xfrm>
            <a:off x="7093196" y="5443023"/>
            <a:ext cx="2665174" cy="1289912"/>
            <a:chOff x="0" y="0"/>
            <a:chExt cx="812800" cy="393385"/>
          </a:xfrm>
        </p:grpSpPr>
        <p:sp>
          <p:nvSpPr>
            <p:cNvPr id="24" name="Freeform 24"/>
            <p:cNvSpPr/>
            <p:nvPr/>
          </p:nvSpPr>
          <p:spPr>
            <a:xfrm>
              <a:off x="0" y="0"/>
              <a:ext cx="812800" cy="393385"/>
            </a:xfrm>
            <a:custGeom>
              <a:avLst/>
              <a:gdLst/>
              <a:ahLst/>
              <a:cxnLst/>
              <a:rect l="l" t="t" r="r" b="b"/>
              <a:pathLst>
                <a:path w="812800" h="393385">
                  <a:moveTo>
                    <a:pt x="0" y="0"/>
                  </a:moveTo>
                  <a:lnTo>
                    <a:pt x="812800" y="0"/>
                  </a:lnTo>
                  <a:lnTo>
                    <a:pt x="812800" y="393385"/>
                  </a:lnTo>
                  <a:lnTo>
                    <a:pt x="0" y="393385"/>
                  </a:lnTo>
                  <a:close/>
                </a:path>
              </a:pathLst>
            </a:custGeom>
            <a:solidFill>
              <a:srgbClr val="F2EBDD"/>
            </a:solidFill>
          </p:spPr>
          <p:txBody>
            <a:bodyPr/>
            <a:lstStyle/>
            <a:p>
              <a:endParaRPr lang="en-IN"/>
            </a:p>
          </p:txBody>
        </p:sp>
        <p:sp>
          <p:nvSpPr>
            <p:cNvPr id="25" name="TextBox 25"/>
            <p:cNvSpPr txBox="1"/>
            <p:nvPr/>
          </p:nvSpPr>
          <p:spPr>
            <a:xfrm>
              <a:off x="0" y="-66675"/>
              <a:ext cx="812800" cy="460060"/>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BEVERAGES</a:t>
              </a:r>
            </a:p>
          </p:txBody>
        </p:sp>
      </p:grpSp>
      <p:sp>
        <p:nvSpPr>
          <p:cNvPr id="26" name="AutoShape 26"/>
          <p:cNvSpPr/>
          <p:nvPr/>
        </p:nvSpPr>
        <p:spPr>
          <a:xfrm flipH="1">
            <a:off x="11017498" y="2910224"/>
            <a:ext cx="0" cy="3203167"/>
          </a:xfrm>
          <a:prstGeom prst="line">
            <a:avLst/>
          </a:prstGeom>
          <a:ln w="38100" cap="flat">
            <a:solidFill>
              <a:srgbClr val="FFFFFF"/>
            </a:solidFill>
            <a:prstDash val="solid"/>
            <a:headEnd type="none" w="sm" len="sm"/>
            <a:tailEnd type="none" w="sm" len="sm"/>
          </a:ln>
        </p:spPr>
        <p:txBody>
          <a:bodyPr/>
          <a:lstStyle/>
          <a:p>
            <a:endParaRPr lang="en-IN"/>
          </a:p>
        </p:txBody>
      </p:sp>
      <p:sp>
        <p:nvSpPr>
          <p:cNvPr id="27" name="AutoShape 27"/>
          <p:cNvSpPr/>
          <p:nvPr/>
        </p:nvSpPr>
        <p:spPr>
          <a:xfrm flipH="1" flipV="1">
            <a:off x="9758370" y="6087978"/>
            <a:ext cx="1259127" cy="25413"/>
          </a:xfrm>
          <a:prstGeom prst="line">
            <a:avLst/>
          </a:prstGeom>
          <a:ln w="57150" cap="flat">
            <a:solidFill>
              <a:srgbClr val="FFFFFF"/>
            </a:solidFill>
            <a:prstDash val="solid"/>
            <a:headEnd type="none" w="sm" len="sm"/>
            <a:tailEnd type="triangle" w="lg" len="med"/>
          </a:ln>
        </p:spPr>
        <p:txBody>
          <a:bodyPr/>
          <a:lstStyle/>
          <a:p>
            <a:endParaRPr lang="en-IN"/>
          </a:p>
        </p:txBody>
      </p:sp>
      <p:grpSp>
        <p:nvGrpSpPr>
          <p:cNvPr id="28" name="Group 28"/>
          <p:cNvGrpSpPr/>
          <p:nvPr/>
        </p:nvGrpSpPr>
        <p:grpSpPr>
          <a:xfrm>
            <a:off x="7093196" y="3947985"/>
            <a:ext cx="2665174" cy="1062097"/>
            <a:chOff x="0" y="0"/>
            <a:chExt cx="812800" cy="323908"/>
          </a:xfrm>
        </p:grpSpPr>
        <p:sp>
          <p:nvSpPr>
            <p:cNvPr id="29" name="Freeform 29"/>
            <p:cNvSpPr/>
            <p:nvPr/>
          </p:nvSpPr>
          <p:spPr>
            <a:xfrm>
              <a:off x="0" y="0"/>
              <a:ext cx="812800" cy="323908"/>
            </a:xfrm>
            <a:custGeom>
              <a:avLst/>
              <a:gdLst/>
              <a:ahLst/>
              <a:cxnLst/>
              <a:rect l="l" t="t" r="r" b="b"/>
              <a:pathLst>
                <a:path w="812800" h="323908">
                  <a:moveTo>
                    <a:pt x="0" y="0"/>
                  </a:moveTo>
                  <a:lnTo>
                    <a:pt x="812800" y="0"/>
                  </a:lnTo>
                  <a:lnTo>
                    <a:pt x="812800" y="323908"/>
                  </a:lnTo>
                  <a:lnTo>
                    <a:pt x="0" y="323908"/>
                  </a:lnTo>
                  <a:close/>
                </a:path>
              </a:pathLst>
            </a:custGeom>
            <a:solidFill>
              <a:srgbClr val="F2EBDD"/>
            </a:solidFill>
          </p:spPr>
          <p:txBody>
            <a:bodyPr/>
            <a:lstStyle/>
            <a:p>
              <a:endParaRPr lang="en-IN"/>
            </a:p>
          </p:txBody>
        </p:sp>
        <p:sp>
          <p:nvSpPr>
            <p:cNvPr id="30" name="TextBox 30"/>
            <p:cNvSpPr txBox="1"/>
            <p:nvPr/>
          </p:nvSpPr>
          <p:spPr>
            <a:xfrm>
              <a:off x="0" y="-66675"/>
              <a:ext cx="812800" cy="390583"/>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SNACKS</a:t>
              </a:r>
            </a:p>
          </p:txBody>
        </p:sp>
      </p:grpSp>
      <p:grpSp>
        <p:nvGrpSpPr>
          <p:cNvPr id="31" name="Group 31"/>
          <p:cNvGrpSpPr/>
          <p:nvPr/>
        </p:nvGrpSpPr>
        <p:grpSpPr>
          <a:xfrm>
            <a:off x="7161477" y="2398485"/>
            <a:ext cx="2665174" cy="1061577"/>
            <a:chOff x="0" y="0"/>
            <a:chExt cx="812800" cy="323750"/>
          </a:xfrm>
        </p:grpSpPr>
        <p:sp>
          <p:nvSpPr>
            <p:cNvPr id="32" name="Freeform 32"/>
            <p:cNvSpPr/>
            <p:nvPr/>
          </p:nvSpPr>
          <p:spPr>
            <a:xfrm>
              <a:off x="0" y="0"/>
              <a:ext cx="812800" cy="323750"/>
            </a:xfrm>
            <a:custGeom>
              <a:avLst/>
              <a:gdLst/>
              <a:ahLst/>
              <a:cxnLst/>
              <a:rect l="l" t="t" r="r" b="b"/>
              <a:pathLst>
                <a:path w="812800" h="323750">
                  <a:moveTo>
                    <a:pt x="0" y="0"/>
                  </a:moveTo>
                  <a:lnTo>
                    <a:pt x="812800" y="0"/>
                  </a:lnTo>
                  <a:lnTo>
                    <a:pt x="812800" y="323750"/>
                  </a:lnTo>
                  <a:lnTo>
                    <a:pt x="0" y="323750"/>
                  </a:lnTo>
                  <a:close/>
                </a:path>
              </a:pathLst>
            </a:custGeom>
            <a:solidFill>
              <a:srgbClr val="F2EBDD"/>
            </a:solidFill>
          </p:spPr>
          <p:txBody>
            <a:bodyPr/>
            <a:lstStyle/>
            <a:p>
              <a:endParaRPr lang="en-IN"/>
            </a:p>
          </p:txBody>
        </p:sp>
        <p:sp>
          <p:nvSpPr>
            <p:cNvPr id="33" name="TextBox 33"/>
            <p:cNvSpPr txBox="1"/>
            <p:nvPr/>
          </p:nvSpPr>
          <p:spPr>
            <a:xfrm>
              <a:off x="0" y="-66675"/>
              <a:ext cx="812800" cy="390425"/>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DEFAULT</a:t>
              </a:r>
            </a:p>
          </p:txBody>
        </p:sp>
      </p:grpSp>
      <p:sp>
        <p:nvSpPr>
          <p:cNvPr id="34" name="AutoShape 34"/>
          <p:cNvSpPr/>
          <p:nvPr/>
        </p:nvSpPr>
        <p:spPr>
          <a:xfrm flipH="1">
            <a:off x="9826651" y="2929189"/>
            <a:ext cx="1189048" cy="85"/>
          </a:xfrm>
          <a:prstGeom prst="line">
            <a:avLst/>
          </a:prstGeom>
          <a:ln w="57150" cap="flat">
            <a:solidFill>
              <a:srgbClr val="FFFFFF"/>
            </a:solidFill>
            <a:prstDash val="solid"/>
            <a:headEnd type="none" w="sm" len="sm"/>
            <a:tailEnd type="arrow" w="med" len="sm"/>
          </a:ln>
        </p:spPr>
        <p:txBody>
          <a:bodyPr/>
          <a:lstStyle/>
          <a:p>
            <a:endParaRPr lang="en-IN"/>
          </a:p>
        </p:txBody>
      </p:sp>
      <p:sp>
        <p:nvSpPr>
          <p:cNvPr id="35" name="AutoShape 35"/>
          <p:cNvSpPr/>
          <p:nvPr/>
        </p:nvSpPr>
        <p:spPr>
          <a:xfrm flipH="1" flipV="1">
            <a:off x="9758370" y="4479034"/>
            <a:ext cx="1259127" cy="32774"/>
          </a:xfrm>
          <a:prstGeom prst="line">
            <a:avLst/>
          </a:prstGeom>
          <a:ln w="57150" cap="flat">
            <a:solidFill>
              <a:srgbClr val="FFFFFF"/>
            </a:solidFill>
            <a:prstDash val="solid"/>
            <a:headEnd type="none" w="sm" len="sm"/>
            <a:tailEnd type="triangle" w="lg" len="med"/>
          </a:ln>
        </p:spPr>
        <p:txBody>
          <a:bodyPr/>
          <a:lstStyle/>
          <a:p>
            <a:endParaRPr lang="en-IN"/>
          </a:p>
        </p:txBody>
      </p:sp>
      <p:sp>
        <p:nvSpPr>
          <p:cNvPr id="36" name="AutoShape 36"/>
          <p:cNvSpPr/>
          <p:nvPr/>
        </p:nvSpPr>
        <p:spPr>
          <a:xfrm>
            <a:off x="5986010" y="2929274"/>
            <a:ext cx="0" cy="3292806"/>
          </a:xfrm>
          <a:prstGeom prst="line">
            <a:avLst/>
          </a:prstGeom>
          <a:ln w="38100" cap="flat">
            <a:solidFill>
              <a:srgbClr val="FFFFFF"/>
            </a:solidFill>
            <a:prstDash val="solid"/>
            <a:headEnd type="none" w="sm" len="sm"/>
            <a:tailEnd type="none" w="sm" len="sm"/>
          </a:ln>
        </p:spPr>
        <p:txBody>
          <a:bodyPr/>
          <a:lstStyle/>
          <a:p>
            <a:endParaRPr lang="en-IN"/>
          </a:p>
        </p:txBody>
      </p:sp>
      <p:sp>
        <p:nvSpPr>
          <p:cNvPr id="37" name="AutoShape 37"/>
          <p:cNvSpPr/>
          <p:nvPr/>
        </p:nvSpPr>
        <p:spPr>
          <a:xfrm>
            <a:off x="5972275" y="2929274"/>
            <a:ext cx="1189202" cy="0"/>
          </a:xfrm>
          <a:prstGeom prst="line">
            <a:avLst/>
          </a:prstGeom>
          <a:ln w="38100" cap="flat">
            <a:solidFill>
              <a:srgbClr val="FFFFFF"/>
            </a:solidFill>
            <a:prstDash val="solid"/>
            <a:headEnd type="none" w="sm" len="sm"/>
            <a:tailEnd type="none" w="sm" len="sm"/>
          </a:ln>
        </p:spPr>
        <p:txBody>
          <a:bodyPr/>
          <a:lstStyle/>
          <a:p>
            <a:endParaRPr lang="en-IN"/>
          </a:p>
        </p:txBody>
      </p:sp>
      <p:sp>
        <p:nvSpPr>
          <p:cNvPr id="38" name="AutoShape 38"/>
          <p:cNvSpPr/>
          <p:nvPr/>
        </p:nvSpPr>
        <p:spPr>
          <a:xfrm>
            <a:off x="5986010" y="4446130"/>
            <a:ext cx="1107187" cy="0"/>
          </a:xfrm>
          <a:prstGeom prst="line">
            <a:avLst/>
          </a:prstGeom>
          <a:ln w="38100" cap="flat">
            <a:solidFill>
              <a:srgbClr val="FFFFFF"/>
            </a:solidFill>
            <a:prstDash val="solid"/>
            <a:headEnd type="none" w="sm" len="sm"/>
            <a:tailEnd type="none" w="sm" len="sm"/>
          </a:ln>
        </p:spPr>
        <p:txBody>
          <a:bodyPr/>
          <a:lstStyle/>
          <a:p>
            <a:endParaRPr lang="en-IN"/>
          </a:p>
        </p:txBody>
      </p:sp>
      <p:sp>
        <p:nvSpPr>
          <p:cNvPr id="39" name="AutoShape 39"/>
          <p:cNvSpPr/>
          <p:nvPr/>
        </p:nvSpPr>
        <p:spPr>
          <a:xfrm>
            <a:off x="5972275" y="6205629"/>
            <a:ext cx="1107187" cy="0"/>
          </a:xfrm>
          <a:prstGeom prst="line">
            <a:avLst/>
          </a:prstGeom>
          <a:ln w="38100" cap="flat">
            <a:solidFill>
              <a:srgbClr val="FFFFFF"/>
            </a:solidFill>
            <a:prstDash val="solid"/>
            <a:headEnd type="none" w="sm" len="sm"/>
            <a:tailEnd type="none" w="sm" len="sm"/>
          </a:ln>
        </p:spPr>
        <p:txBody>
          <a:bodyPr/>
          <a:lstStyle/>
          <a:p>
            <a:endParaRPr lang="en-IN"/>
          </a:p>
        </p:txBody>
      </p:sp>
      <p:sp>
        <p:nvSpPr>
          <p:cNvPr id="40" name="AutoShape 40"/>
          <p:cNvSpPr/>
          <p:nvPr/>
        </p:nvSpPr>
        <p:spPr>
          <a:xfrm flipH="1" flipV="1">
            <a:off x="5371466" y="4479034"/>
            <a:ext cx="600809" cy="0"/>
          </a:xfrm>
          <a:prstGeom prst="line">
            <a:avLst/>
          </a:prstGeom>
          <a:ln w="38100" cap="flat">
            <a:solidFill>
              <a:srgbClr val="FFFFFF"/>
            </a:solidFill>
            <a:prstDash val="solid"/>
            <a:headEnd type="none" w="sm" len="sm"/>
            <a:tailEnd type="none" w="sm" len="sm"/>
          </a:ln>
        </p:spPr>
        <p:txBody>
          <a:bodyPr/>
          <a:lstStyle/>
          <a:p>
            <a:endParaRPr lang="en-IN"/>
          </a:p>
        </p:txBody>
      </p:sp>
      <p:sp>
        <p:nvSpPr>
          <p:cNvPr id="41" name="AutoShape 41"/>
          <p:cNvSpPr/>
          <p:nvPr/>
        </p:nvSpPr>
        <p:spPr>
          <a:xfrm flipV="1">
            <a:off x="5371466" y="4479034"/>
            <a:ext cx="0" cy="3943901"/>
          </a:xfrm>
          <a:prstGeom prst="line">
            <a:avLst/>
          </a:prstGeom>
          <a:ln w="95250" cap="flat">
            <a:solidFill>
              <a:srgbClr val="FFFFFF"/>
            </a:solidFill>
            <a:prstDash val="solid"/>
            <a:headEnd type="none" w="sm" len="sm"/>
            <a:tailEnd type="none" w="sm" len="sm"/>
          </a:ln>
        </p:spPr>
        <p:txBody>
          <a:bodyPr/>
          <a:lstStyle/>
          <a:p>
            <a:endParaRPr lang="en-IN"/>
          </a:p>
        </p:txBody>
      </p:sp>
      <p:grpSp>
        <p:nvGrpSpPr>
          <p:cNvPr id="42" name="Group 42"/>
          <p:cNvGrpSpPr/>
          <p:nvPr/>
        </p:nvGrpSpPr>
        <p:grpSpPr>
          <a:xfrm>
            <a:off x="818258" y="7779590"/>
            <a:ext cx="2884973" cy="1543050"/>
            <a:chOff x="0" y="0"/>
            <a:chExt cx="759828" cy="406400"/>
          </a:xfrm>
        </p:grpSpPr>
        <p:sp>
          <p:nvSpPr>
            <p:cNvPr id="43" name="Freeform 43"/>
            <p:cNvSpPr/>
            <p:nvPr/>
          </p:nvSpPr>
          <p:spPr>
            <a:xfrm>
              <a:off x="0" y="0"/>
              <a:ext cx="759828" cy="406400"/>
            </a:xfrm>
            <a:custGeom>
              <a:avLst/>
              <a:gdLst/>
              <a:ahLst/>
              <a:cxnLst/>
              <a:rect l="l" t="t" r="r" b="b"/>
              <a:pathLst>
                <a:path w="759828" h="406400">
                  <a:moveTo>
                    <a:pt x="0" y="0"/>
                  </a:moveTo>
                  <a:lnTo>
                    <a:pt x="759828" y="0"/>
                  </a:lnTo>
                  <a:lnTo>
                    <a:pt x="759828" y="406400"/>
                  </a:lnTo>
                  <a:lnTo>
                    <a:pt x="0" y="406400"/>
                  </a:lnTo>
                  <a:close/>
                </a:path>
              </a:pathLst>
            </a:custGeom>
            <a:solidFill>
              <a:srgbClr val="F2EBDD"/>
            </a:solidFill>
          </p:spPr>
          <p:txBody>
            <a:bodyPr/>
            <a:lstStyle/>
            <a:p>
              <a:endParaRPr lang="en-IN"/>
            </a:p>
          </p:txBody>
        </p:sp>
        <p:sp>
          <p:nvSpPr>
            <p:cNvPr id="44" name="TextBox 44"/>
            <p:cNvSpPr txBox="1"/>
            <p:nvPr/>
          </p:nvSpPr>
          <p:spPr>
            <a:xfrm>
              <a:off x="0" y="-66675"/>
              <a:ext cx="759828" cy="473075"/>
            </a:xfrm>
            <a:prstGeom prst="rect">
              <a:avLst/>
            </a:prstGeom>
          </p:spPr>
          <p:txBody>
            <a:bodyPr lIns="50800" tIns="50800" rIns="50800" bIns="50800" rtlCol="0" anchor="ctr"/>
            <a:lstStyle/>
            <a:p>
              <a:pPr algn="ctr">
                <a:lnSpc>
                  <a:spcPts val="5039"/>
                </a:lnSpc>
              </a:pPr>
              <a:r>
                <a:rPr lang="en-US" sz="3599" dirty="0">
                  <a:solidFill>
                    <a:srgbClr val="000000"/>
                  </a:solidFill>
                  <a:latin typeface="Open Sans Bold"/>
                </a:rPr>
                <a:t>BILLING</a:t>
              </a:r>
            </a:p>
          </p:txBody>
        </p:sp>
      </p:grpSp>
      <p:sp>
        <p:nvSpPr>
          <p:cNvPr id="45" name="AutoShape 45"/>
          <p:cNvSpPr/>
          <p:nvPr/>
        </p:nvSpPr>
        <p:spPr>
          <a:xfrm flipH="1">
            <a:off x="3703231" y="8551115"/>
            <a:ext cx="12224649" cy="0"/>
          </a:xfrm>
          <a:prstGeom prst="line">
            <a:avLst/>
          </a:prstGeom>
          <a:ln w="95250" cap="flat">
            <a:solidFill>
              <a:srgbClr val="FFFFFF"/>
            </a:solidFill>
            <a:prstDash val="solid"/>
            <a:headEnd type="none" w="sm" len="sm"/>
            <a:tailEnd type="triangle" w="lg" len="med"/>
          </a:ln>
        </p:spPr>
        <p:txBody>
          <a:bodyPr/>
          <a:lstStyle/>
          <a:p>
            <a:endParaRPr lang="en-IN"/>
          </a:p>
        </p:txBody>
      </p:sp>
      <p:sp>
        <p:nvSpPr>
          <p:cNvPr id="46" name="AutoShape 46"/>
          <p:cNvSpPr/>
          <p:nvPr/>
        </p:nvSpPr>
        <p:spPr>
          <a:xfrm flipH="1">
            <a:off x="17171997" y="6113391"/>
            <a:ext cx="810214" cy="0"/>
          </a:xfrm>
          <a:prstGeom prst="line">
            <a:avLst/>
          </a:prstGeom>
          <a:ln w="38100" cap="flat">
            <a:solidFill>
              <a:srgbClr val="FFFFFF"/>
            </a:solidFill>
            <a:prstDash val="solid"/>
            <a:headEnd type="none" w="sm" len="sm"/>
            <a:tailEnd type="arrow" w="med" len="sm"/>
          </a:ln>
        </p:spPr>
        <p:txBody>
          <a:bodyPr/>
          <a:lstStyle/>
          <a:p>
            <a:endParaRPr lang="en-IN"/>
          </a:p>
        </p:txBody>
      </p:sp>
      <p:sp>
        <p:nvSpPr>
          <p:cNvPr id="50" name="AutoShape 50"/>
          <p:cNvSpPr/>
          <p:nvPr/>
        </p:nvSpPr>
        <p:spPr>
          <a:xfrm flipH="1" flipV="1">
            <a:off x="15906569" y="7122979"/>
            <a:ext cx="21310" cy="1428135"/>
          </a:xfrm>
          <a:prstGeom prst="line">
            <a:avLst/>
          </a:prstGeom>
          <a:ln w="66675" cap="flat">
            <a:solidFill>
              <a:srgbClr val="FFFFFF"/>
            </a:solidFill>
            <a:prstDash val="solid"/>
            <a:headEnd type="none" w="sm" len="sm"/>
            <a:tailEnd type="none" w="sm" len="sm"/>
          </a:ln>
        </p:spPr>
        <p:txBody>
          <a:bodyPr/>
          <a:lstStyle/>
          <a:p>
            <a:endParaRPr lang="en-IN"/>
          </a:p>
        </p:txBody>
      </p:sp>
      <p:grpSp>
        <p:nvGrpSpPr>
          <p:cNvPr id="51" name="Group 51"/>
          <p:cNvGrpSpPr/>
          <p:nvPr/>
        </p:nvGrpSpPr>
        <p:grpSpPr>
          <a:xfrm>
            <a:off x="5704099" y="4164219"/>
            <a:ext cx="563822" cy="563822"/>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BDD"/>
            </a:solidFill>
          </p:spPr>
          <p:txBody>
            <a:bodyPr/>
            <a:lstStyle/>
            <a:p>
              <a:endParaRPr lang="en-IN"/>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4" name="TextBox 54"/>
          <p:cNvSpPr txBox="1"/>
          <p:nvPr/>
        </p:nvSpPr>
        <p:spPr>
          <a:xfrm>
            <a:off x="0" y="264743"/>
            <a:ext cx="8745817" cy="1493516"/>
          </a:xfrm>
          <a:prstGeom prst="rect">
            <a:avLst/>
          </a:prstGeom>
        </p:spPr>
        <p:txBody>
          <a:bodyPr lIns="0" tIns="0" rIns="0" bIns="0" rtlCol="0" anchor="t">
            <a:spAutoFit/>
          </a:bodyPr>
          <a:lstStyle/>
          <a:p>
            <a:pPr algn="ctr">
              <a:lnSpc>
                <a:spcPts val="12180"/>
              </a:lnSpc>
            </a:pPr>
            <a:r>
              <a:rPr lang="en-US" sz="8700" dirty="0">
                <a:solidFill>
                  <a:srgbClr val="B49567"/>
                </a:solidFill>
                <a:latin typeface="Canva Sans Bold"/>
              </a:rPr>
              <a:t>Flow Process :</a:t>
            </a:r>
          </a:p>
        </p:txBody>
      </p:sp>
      <p:sp>
        <p:nvSpPr>
          <p:cNvPr id="55" name="TextBox 55"/>
          <p:cNvSpPr txBox="1"/>
          <p:nvPr/>
        </p:nvSpPr>
        <p:spPr>
          <a:xfrm>
            <a:off x="17171997" y="5137102"/>
            <a:ext cx="337195" cy="783272"/>
          </a:xfrm>
          <a:prstGeom prst="rect">
            <a:avLst/>
          </a:prstGeom>
        </p:spPr>
        <p:txBody>
          <a:bodyPr lIns="0" tIns="0" rIns="0" bIns="0" rtlCol="0" anchor="t">
            <a:spAutoFit/>
          </a:bodyPr>
          <a:lstStyle/>
          <a:p>
            <a:pPr algn="ctr">
              <a:lnSpc>
                <a:spcPts val="6440"/>
              </a:lnSpc>
            </a:pPr>
            <a:r>
              <a:rPr lang="en-US" sz="4600">
                <a:solidFill>
                  <a:srgbClr val="B49567"/>
                </a:solidFill>
                <a:latin typeface="Canva Sans Bold"/>
              </a:rPr>
              <a:t>F</a:t>
            </a:r>
          </a:p>
        </p:txBody>
      </p:sp>
      <p:sp>
        <p:nvSpPr>
          <p:cNvPr id="56" name="TextBox 56"/>
          <p:cNvSpPr txBox="1"/>
          <p:nvPr/>
        </p:nvSpPr>
        <p:spPr>
          <a:xfrm>
            <a:off x="14317197" y="5139483"/>
            <a:ext cx="733131" cy="778510"/>
          </a:xfrm>
          <a:prstGeom prst="rect">
            <a:avLst/>
          </a:prstGeom>
        </p:spPr>
        <p:txBody>
          <a:bodyPr lIns="0" tIns="0" rIns="0" bIns="0" rtlCol="0" anchor="t">
            <a:spAutoFit/>
          </a:bodyPr>
          <a:lstStyle/>
          <a:p>
            <a:pPr algn="ctr">
              <a:lnSpc>
                <a:spcPts val="6440"/>
              </a:lnSpc>
            </a:pPr>
            <a:r>
              <a:rPr lang="en-US" sz="4600">
                <a:solidFill>
                  <a:srgbClr val="B49567"/>
                </a:solidFill>
                <a:latin typeface="Canva Sans Bold"/>
              </a:rPr>
              <a:t>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763130" y="189720"/>
            <a:ext cx="10143990" cy="9907559"/>
          </a:xfrm>
          <a:custGeom>
            <a:avLst/>
            <a:gdLst/>
            <a:ahLst/>
            <a:cxnLst/>
            <a:rect l="l" t="t" r="r" b="b"/>
            <a:pathLst>
              <a:path w="10143990" h="9907559">
                <a:moveTo>
                  <a:pt x="0" y="0"/>
                </a:moveTo>
                <a:lnTo>
                  <a:pt x="10143989" y="0"/>
                </a:lnTo>
                <a:lnTo>
                  <a:pt x="10143989" y="9907560"/>
                </a:lnTo>
                <a:lnTo>
                  <a:pt x="0" y="990756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18996" y="526593"/>
            <a:ext cx="3703391" cy="1988823"/>
          </a:xfrm>
          <a:prstGeom prst="rect">
            <a:avLst/>
          </a:prstGeom>
        </p:spPr>
        <p:txBody>
          <a:bodyPr lIns="0" tIns="0" rIns="0" bIns="0" rtlCol="0" anchor="t">
            <a:spAutoFit/>
          </a:bodyPr>
          <a:lstStyle/>
          <a:p>
            <a:pPr algn="ctr">
              <a:lnSpc>
                <a:spcPts val="7979"/>
              </a:lnSpc>
            </a:pPr>
            <a:r>
              <a:rPr lang="en-US" sz="5699" dirty="0">
                <a:solidFill>
                  <a:srgbClr val="FFFFFF"/>
                </a:solidFill>
                <a:latin typeface="Open Sans Bold"/>
              </a:rPr>
              <a:t>PROJECT</a:t>
            </a:r>
          </a:p>
          <a:p>
            <a:pPr algn="ctr">
              <a:lnSpc>
                <a:spcPts val="7979"/>
              </a:lnSpc>
              <a:spcBef>
                <a:spcPct val="0"/>
              </a:spcBef>
            </a:pPr>
            <a:r>
              <a:rPr lang="en-US" sz="5699" dirty="0">
                <a:solidFill>
                  <a:srgbClr val="FFFFFF"/>
                </a:solidFill>
                <a:latin typeface="Open Sans Bold"/>
              </a:rPr>
              <a:t> CODE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4790202" y="55868"/>
            <a:ext cx="13497798" cy="10175263"/>
          </a:xfrm>
          <a:custGeom>
            <a:avLst/>
            <a:gdLst/>
            <a:ahLst/>
            <a:cxnLst/>
            <a:rect l="l" t="t" r="r" b="b"/>
            <a:pathLst>
              <a:path w="13497798" h="10175263">
                <a:moveTo>
                  <a:pt x="0" y="0"/>
                </a:moveTo>
                <a:lnTo>
                  <a:pt x="13497798" y="0"/>
                </a:lnTo>
                <a:lnTo>
                  <a:pt x="13497798" y="10175264"/>
                </a:lnTo>
                <a:lnTo>
                  <a:pt x="0" y="1017526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14070" y="481963"/>
            <a:ext cx="2672358" cy="979173"/>
          </a:xfrm>
          <a:prstGeom prst="rect">
            <a:avLst/>
          </a:prstGeom>
        </p:spPr>
        <p:txBody>
          <a:bodyPr lIns="0" tIns="0" rIns="0" bIns="0" rtlCol="0" anchor="t">
            <a:spAutoFit/>
          </a:bodyPr>
          <a:lstStyle/>
          <a:p>
            <a:pPr algn="ctr">
              <a:lnSpc>
                <a:spcPts val="7979"/>
              </a:lnSpc>
              <a:spcBef>
                <a:spcPct val="0"/>
              </a:spcBef>
            </a:pPr>
            <a:r>
              <a:rPr lang="en-US" sz="5699">
                <a:solidFill>
                  <a:srgbClr val="FFFFFF"/>
                </a:solidFill>
                <a:latin typeface="Open Sans Bold"/>
              </a:rPr>
              <a:t>CONT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333210" y="0"/>
            <a:ext cx="12722713" cy="10287000"/>
          </a:xfrm>
          <a:custGeom>
            <a:avLst/>
            <a:gdLst/>
            <a:ahLst/>
            <a:cxnLst/>
            <a:rect l="l" t="t" r="r" b="b"/>
            <a:pathLst>
              <a:path w="12722713" h="10287000">
                <a:moveTo>
                  <a:pt x="0" y="0"/>
                </a:moveTo>
                <a:lnTo>
                  <a:pt x="12722713" y="0"/>
                </a:lnTo>
                <a:lnTo>
                  <a:pt x="12722713"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303446"/>
            <a:ext cx="2672358" cy="979173"/>
          </a:xfrm>
          <a:prstGeom prst="rect">
            <a:avLst/>
          </a:prstGeom>
        </p:spPr>
        <p:txBody>
          <a:bodyPr lIns="0" tIns="0" rIns="0" bIns="0" rtlCol="0" anchor="t">
            <a:spAutoFit/>
          </a:bodyPr>
          <a:lstStyle/>
          <a:p>
            <a:pPr algn="ctr">
              <a:lnSpc>
                <a:spcPts val="7979"/>
              </a:lnSpc>
              <a:spcBef>
                <a:spcPct val="0"/>
              </a:spcBef>
            </a:pPr>
            <a:r>
              <a:rPr lang="en-US" sz="5699" dirty="0">
                <a:solidFill>
                  <a:srgbClr val="FFFFFF"/>
                </a:solidFill>
                <a:latin typeface="Open Sans Bold"/>
              </a:rPr>
              <a:t>CONT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227</Words>
  <Application>Microsoft Office PowerPoint</Application>
  <PresentationFormat>Custom</PresentationFormat>
  <Paragraphs>51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Cambria Math</vt:lpstr>
      <vt:lpstr>Canva Sans Bold Italics</vt:lpstr>
      <vt:lpstr>Canva Sans Bold</vt:lpstr>
      <vt:lpstr>Open Sans Bold</vt:lpstr>
      <vt:lpstr>Bukhari Script Bold</vt:lpstr>
      <vt:lpstr>Arial</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Cafe Management System</dc:title>
  <cp:lastModifiedBy>Abhilash Das</cp:lastModifiedBy>
  <cp:revision>12</cp:revision>
  <dcterms:created xsi:type="dcterms:W3CDTF">2006-08-16T00:00:00Z</dcterms:created>
  <dcterms:modified xsi:type="dcterms:W3CDTF">2024-06-28T15:58:32Z</dcterms:modified>
  <dc:identifier>DAF0nr5nWaI</dc:identifier>
</cp:coreProperties>
</file>